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jsu8QW1JIXV9+jwK8zYtf35QT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edu/resources/programs/exploring-computational-thinking/index.html#!what-is-ct" TargetMode="External"/><Relationship Id="rId3" Type="http://schemas.openxmlformats.org/officeDocument/2006/relationships/hyperlink" Target="https://www.google.com/edu/resources/programs/exploring-computational-thinking/index.html#!what-is-ct" TargetMode="External"/><Relationship Id="rId4" Type="http://schemas.openxmlformats.org/officeDocument/2006/relationships/hyperlink" Target="https://www.google.com/edu/resources/programs/exploring-computational-thinking/index.html#!what-is-ct" TargetMode="External"/><Relationship Id="rId5" Type="http://schemas.openxmlformats.org/officeDocument/2006/relationships/hyperlink" Target="https://www.google.com/edu/resources/programs/exploring-computational-thinking/index.html#!what-is-ct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幾點 去吃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去哪裡吃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跟誰去吃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要吃甚麼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模式辨識是運算思維的四基石之一。模式辨識牽涉找到分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解之後小問題的相似之處或是共有屬性(模式),並用此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資訊幫助我們更有效的解決複雜的問題。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• 當將一個複雜的問題分解之後,我們常常能發現小問題中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有機可循,而這個機就是問題中共有的屬性以及相似之處。</a:t>
            </a:r>
            <a:endParaRPr/>
          </a:p>
        </p:txBody>
      </p:sp>
      <p:sp>
        <p:nvSpPr>
          <p:cNvPr id="403" name="Google Shape;40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都有木的部首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所以都跟木有關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以後的字可以一起推導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icrosoft Yahei"/>
              <a:buNone/>
            </a:pPr>
            <a:r>
              <a:rPr b="0" lang="zh-TW" sz="1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欃檜木的別名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重點摘要是運算思維的四基石之一。重點摘要在於“過濾”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以及“忽略”掉不必要的特徵,讓我們可以集中在重要的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特徵上,他也包含過濾掉“特定”的細節。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• 在這過濾過後的資訊之上我們建立起我們想要解決的問題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重點摘要。</a:t>
            </a:r>
            <a:endParaRPr/>
          </a:p>
        </p:txBody>
      </p:sp>
      <p:sp>
        <p:nvSpPr>
          <p:cNvPr id="456" name="Google Shape;45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Google衛星地圖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Google道路地圖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重於觀光 &gt;&gt; 只留景點和大路</a:t>
            </a:r>
            <a:endParaRPr/>
          </a:p>
        </p:txBody>
      </p:sp>
      <p:sp>
        <p:nvSpPr>
          <p:cNvPr id="479" name="Google Shape;47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演算法式運算思維的四基石的最後一個,演算法就是計劃,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這個計畫裡面包含解決問題的每一個步驟跟指示,如果你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知道怎麼繫鞋帶,怎麼泡茶,怎麼煮飯你已經知道如何遵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從演算法來完成任務了。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• 在演算法當中,每一個指示以及順序都是經過計畫過的,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演算法常常被使用為設計電腦程式的第一步,常見的演算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法表示方式包含流程圖以及偽代碼(pseudocode)。</a:t>
            </a:r>
            <a:endParaRPr/>
          </a:p>
        </p:txBody>
      </p:sp>
      <p:sp>
        <p:nvSpPr>
          <p:cNvPr id="503" name="Google Shape;50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foodP叫餐流程</a:t>
            </a:r>
            <a:endParaRPr/>
          </a:p>
        </p:txBody>
      </p:sp>
      <p:sp>
        <p:nvSpPr>
          <p:cNvPr id="516" name="Google Shape;51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怎麼把英文讀好</a:t>
            </a:r>
            <a:endParaRPr/>
          </a:p>
        </p:txBody>
      </p:sp>
      <p:sp>
        <p:nvSpPr>
          <p:cNvPr id="546" name="Google Shape;54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選擇單字這小塊來說</a:t>
            </a:r>
            <a:endParaRPr/>
          </a:p>
        </p:txBody>
      </p:sp>
      <p:sp>
        <p:nvSpPr>
          <p:cNvPr id="554" name="Google Shape;55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“運算思維是利用電腦科學的基本概念進行問題解決、系統設計與人類行為理解的思維模式”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利用數位科技設計與實作演算法解決問題的思維(ACARA, 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具備運用運算工具之思維能力,藉以分析問題、發展解題方法,並進行有效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的決策(國教院,2015)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拆解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zh-TW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Decomposition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將一個任務或問題拆解成數個步驟或部分。</a:t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找出規律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zh-TW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Pattern Recognition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預測問題的規律，並找出模式做測試。</a:t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歸納與抽象化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zh-TW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Pattern Generalization and Abstraction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找出最主要導致此模式的原則或因素。</a:t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設計演算法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zh-TW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Algorithm Design</a:t>
            </a:r>
            <a:r>
              <a:rPr b="0" i="0" lang="zh-TW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設計出能夠解決類似問題並且能夠被重複執行的指令流程。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分解是計算機科學的四大基石之一。它涉及到打破一個複雜的問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題,把問題分割並分類為更小部份,更易於管理的部分。然後,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更小的部分可以輕易被檢查和解決,或單獨設計。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• 為什麼分解重要?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• 如果一個問題不分解,這是更難處理。一次處理許多不同階段的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間題,遠難於處理分解後的較小問題。分解後的小問題更容易進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行詳細的檢查。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• 同樣,試圖了解複雜的系統是如何運作,如此才能更容易解構問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題。例如,了解自行車是如何工作的,如果整個自行車分離,成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較小的部分,每個部分進行檢查,看看它是如何工作的更詳細更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簡單。</a:t>
            </a:r>
            <a:endParaRPr/>
          </a:p>
        </p:txBody>
      </p:sp>
      <p:sp>
        <p:nvSpPr>
          <p:cNvPr id="327" name="Google Shape;3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13.png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A59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547688" y="-19050"/>
            <a:ext cx="11180762" cy="6889750"/>
          </a:xfrm>
          <a:custGeom>
            <a:rect b="b" l="l" r="r" t="t"/>
            <a:pathLst>
              <a:path extrusionOk="0" h="6889953" w="1118096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91" name="Google Shape;91;p1"/>
            <p:cNvSpPr/>
            <p:nvPr/>
          </p:nvSpPr>
          <p:spPr>
            <a:xfrm>
              <a:off x="1336676" y="2579688"/>
              <a:ext cx="247650" cy="479425"/>
            </a:xfrm>
            <a:custGeom>
              <a:rect b="b" l="l" r="r" t="t"/>
              <a:pathLst>
                <a:path extrusionOk="0" h="182" w="94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368425" y="2795588"/>
              <a:ext cx="442912" cy="1555750"/>
            </a:xfrm>
            <a:custGeom>
              <a:rect b="b" l="l" r="r" t="t"/>
              <a:pathLst>
                <a:path extrusionOk="0" h="980" w="279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1631950" y="4319588"/>
              <a:ext cx="179387" cy="220663"/>
            </a:xfrm>
            <a:custGeom>
              <a:rect b="b" l="l" r="r" t="t"/>
              <a:pathLst>
                <a:path extrusionOk="0" h="139" w="113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1724025" y="4530725"/>
              <a:ext cx="63500" cy="117475"/>
            </a:xfrm>
            <a:custGeom>
              <a:rect b="b" l="l" r="r" t="t"/>
              <a:pathLst>
                <a:path extrusionOk="0" h="74" w="40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368425" y="2795588"/>
              <a:ext cx="195262" cy="117475"/>
            </a:xfrm>
            <a:custGeom>
              <a:rect b="b" l="l" r="r" t="t"/>
              <a:pathLst>
                <a:path extrusionOk="0" h="74" w="123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893888" y="2768600"/>
              <a:ext cx="566737" cy="285750"/>
            </a:xfrm>
            <a:custGeom>
              <a:rect b="b" l="l" r="r" t="t"/>
              <a:pathLst>
                <a:path extrusionOk="0" h="108" w="215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822450" y="2081213"/>
              <a:ext cx="400050" cy="523875"/>
            </a:xfrm>
            <a:custGeom>
              <a:rect b="b" l="l" r="r" t="t"/>
              <a:pathLst>
                <a:path extrusionOk="0" h="199" w="152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2301875" y="2249488"/>
              <a:ext cx="471487" cy="463550"/>
            </a:xfrm>
            <a:custGeom>
              <a:rect b="b" l="l" r="r" t="t"/>
              <a:pathLst>
                <a:path extrusionOk="0" h="176" w="179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100" name="Google Shape;100;p1"/>
            <p:cNvGrpSpPr/>
            <p:nvPr/>
          </p:nvGrpSpPr>
          <p:grpSpPr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101" name="Google Shape;101;p1"/>
              <p:cNvSpPr/>
              <p:nvPr/>
            </p:nvSpPr>
            <p:spPr>
              <a:xfrm>
                <a:off x="1962150" y="66675"/>
                <a:ext cx="1887537" cy="1890713"/>
              </a:xfrm>
              <a:custGeom>
                <a:rect b="b" l="l" r="r" t="t"/>
                <a:pathLst>
                  <a:path extrusionOk="0" h="717" w="716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2987675" y="134938"/>
                <a:ext cx="368300" cy="376238"/>
              </a:xfrm>
              <a:custGeom>
                <a:rect b="b" l="l" r="r" t="t"/>
                <a:pathLst>
                  <a:path extrusionOk="0" h="143" w="140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3451225" y="622300"/>
                <a:ext cx="369887" cy="374650"/>
              </a:xfrm>
              <a:custGeom>
                <a:rect b="b" l="l" r="r" t="t"/>
                <a:pathLst>
                  <a:path extrusionOk="0" h="142" w="140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/>
              <p:nvPr/>
            </p:nvSpPr>
            <p:spPr>
              <a:xfrm>
                <a:off x="3200400" y="358775"/>
                <a:ext cx="414337" cy="423863"/>
              </a:xfrm>
              <a:custGeom>
                <a:rect b="b" l="l" r="r" t="t"/>
                <a:pathLst>
                  <a:path extrusionOk="0" h="161" w="157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2244725" y="347663"/>
                <a:ext cx="1539875" cy="1316038"/>
              </a:xfrm>
              <a:custGeom>
                <a:rect b="b" l="l" r="r" t="t"/>
                <a:pathLst>
                  <a:path extrusionOk="0" h="499" w="584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2416175" y="522288"/>
                <a:ext cx="979487" cy="977900"/>
              </a:xfrm>
              <a:custGeom>
                <a:rect b="b" l="l" r="r" t="t"/>
                <a:pathLst>
                  <a:path extrusionOk="0" h="371" w="372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2416175" y="561975"/>
                <a:ext cx="979487" cy="896938"/>
              </a:xfrm>
              <a:custGeom>
                <a:rect b="b" l="l" r="r" t="t"/>
                <a:pathLst>
                  <a:path extrusionOk="0" h="340" w="372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"/>
            <p:cNvGrpSpPr/>
            <p:nvPr/>
          </p:nvGrpSpPr>
          <p:grpSpPr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109" name="Google Shape;109;p1"/>
              <p:cNvSpPr/>
              <p:nvPr/>
            </p:nvSpPr>
            <p:spPr>
              <a:xfrm>
                <a:off x="7472221" y="2196220"/>
                <a:ext cx="406400" cy="401638"/>
              </a:xfrm>
              <a:custGeom>
                <a:rect b="b" l="l" r="r" t="t"/>
                <a:pathLst>
                  <a:path extrusionOk="0" h="152" w="154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7603983" y="1262770"/>
                <a:ext cx="1244600" cy="1204913"/>
              </a:xfrm>
              <a:custGeom>
                <a:rect b="b" l="l" r="r" t="t"/>
                <a:pathLst>
                  <a:path extrusionOk="0" h="759" w="784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8719996" y="1165933"/>
                <a:ext cx="234950" cy="228600"/>
              </a:xfrm>
              <a:custGeom>
                <a:rect b="b" l="l" r="r" t="t"/>
                <a:pathLst>
                  <a:path extrusionOk="0" h="144" w="148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8907321" y="1110370"/>
                <a:ext cx="104775" cy="103188"/>
              </a:xfrm>
              <a:custGeom>
                <a:rect b="b" l="l" r="r" t="t"/>
                <a:pathLst>
                  <a:path extrusionOk="0" h="65" w="66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7603983" y="2272420"/>
                <a:ext cx="193675" cy="195263"/>
              </a:xfrm>
              <a:custGeom>
                <a:rect b="b" l="l" r="r" t="t"/>
                <a:pathLst>
                  <a:path extrusionOk="0" h="123" w="122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6581633" y="488070"/>
                <a:ext cx="1604962" cy="2266950"/>
              </a:xfrm>
              <a:custGeom>
                <a:rect b="b" l="l" r="r" t="t"/>
                <a:pathLst>
                  <a:path extrusionOk="0" h="1428" w="1011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6597508" y="815095"/>
                <a:ext cx="187325" cy="60325"/>
              </a:xfrm>
              <a:custGeom>
                <a:rect b="b" l="l" r="r" t="t"/>
                <a:pathLst>
                  <a:path extrusionOk="0" h="38" w="11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6610208" y="919870"/>
                <a:ext cx="100012" cy="50800"/>
              </a:xfrm>
              <a:custGeom>
                <a:rect b="b" l="l" r="r" t="t"/>
                <a:pathLst>
                  <a:path extrusionOk="0" h="32" w="63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6626083" y="1023058"/>
                <a:ext cx="98425" cy="47625"/>
              </a:xfrm>
              <a:custGeom>
                <a:rect b="b" l="l" r="r" t="t"/>
                <a:pathLst>
                  <a:path extrusionOk="0" h="30" w="62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6641958" y="1126245"/>
                <a:ext cx="98425" cy="47625"/>
              </a:xfrm>
              <a:custGeom>
                <a:rect b="b" l="l" r="r" t="t"/>
                <a:pathLst>
                  <a:path extrusionOk="0" h="30" w="62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6657833" y="1213558"/>
                <a:ext cx="187325" cy="63500"/>
              </a:xfrm>
              <a:custGeom>
                <a:rect b="b" l="l" r="r" t="t"/>
                <a:pathLst>
                  <a:path extrusionOk="0" h="40" w="118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6670533" y="1329445"/>
                <a:ext cx="100012" cy="47625"/>
              </a:xfrm>
              <a:custGeom>
                <a:rect b="b" l="l" r="r" t="t"/>
                <a:pathLst>
                  <a:path extrusionOk="0" h="30" w="63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6686408" y="1432633"/>
                <a:ext cx="98425" cy="46038"/>
              </a:xfrm>
              <a:custGeom>
                <a:rect b="b" l="l" r="r" t="t"/>
                <a:pathLst>
                  <a:path extrusionOk="0" h="29" w="62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6702283" y="1532645"/>
                <a:ext cx="98425" cy="49213"/>
              </a:xfrm>
              <a:custGeom>
                <a:rect b="b" l="l" r="r" t="t"/>
                <a:pathLst>
                  <a:path extrusionOk="0" h="31" w="62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6718158" y="1621545"/>
                <a:ext cx="187325" cy="60325"/>
              </a:xfrm>
              <a:custGeom>
                <a:rect b="b" l="l" r="r" t="t"/>
                <a:pathLst>
                  <a:path extrusionOk="0" h="38" w="11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6732446" y="1737433"/>
                <a:ext cx="100012" cy="47625"/>
              </a:xfrm>
              <a:custGeom>
                <a:rect b="b" l="l" r="r" t="t"/>
                <a:pathLst>
                  <a:path extrusionOk="0" h="30" w="63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"/>
              <p:cNvSpPr/>
              <p:nvPr/>
            </p:nvSpPr>
            <p:spPr>
              <a:xfrm>
                <a:off x="6748321" y="1837445"/>
                <a:ext cx="96837" cy="50800"/>
              </a:xfrm>
              <a:custGeom>
                <a:rect b="b" l="l" r="r" t="t"/>
                <a:pathLst>
                  <a:path extrusionOk="0" h="32" w="61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"/>
              <p:cNvSpPr/>
              <p:nvPr/>
            </p:nvSpPr>
            <p:spPr>
              <a:xfrm>
                <a:off x="6762608" y="1940633"/>
                <a:ext cx="98425" cy="47625"/>
              </a:xfrm>
              <a:custGeom>
                <a:rect b="b" l="l" r="r" t="t"/>
                <a:pathLst>
                  <a:path extrusionOk="0" h="30" w="62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6778483" y="2027945"/>
                <a:ext cx="187325" cy="63500"/>
              </a:xfrm>
              <a:custGeom>
                <a:rect b="b" l="l" r="r" t="t"/>
                <a:pathLst>
                  <a:path extrusionOk="0" h="40" w="118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6792771" y="2143833"/>
                <a:ext cx="96837" cy="47625"/>
              </a:xfrm>
              <a:custGeom>
                <a:rect b="b" l="l" r="r" t="t"/>
                <a:pathLst>
                  <a:path extrusionOk="0" h="30" w="61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6808646" y="2247020"/>
                <a:ext cx="96837" cy="47625"/>
              </a:xfrm>
              <a:custGeom>
                <a:rect b="b" l="l" r="r" t="t"/>
                <a:pathLst>
                  <a:path extrusionOk="0" h="30" w="61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6824521" y="2347033"/>
                <a:ext cx="96837" cy="50800"/>
              </a:xfrm>
              <a:custGeom>
                <a:rect b="b" l="l" r="r" t="t"/>
                <a:pathLst>
                  <a:path extrusionOk="0" h="32" w="61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1"/>
            <p:cNvSpPr/>
            <p:nvPr/>
          </p:nvSpPr>
          <p:spPr>
            <a:xfrm>
              <a:off x="9331183" y="1748545"/>
              <a:ext cx="434975" cy="487363"/>
            </a:xfrm>
            <a:custGeom>
              <a:rect b="b" l="l" r="r" t="t"/>
              <a:pathLst>
                <a:path extrusionOk="0" h="185" w="16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9645508" y="1837445"/>
              <a:ext cx="431800" cy="488950"/>
            </a:xfrm>
            <a:custGeom>
              <a:rect b="b" l="l" r="r" t="t"/>
              <a:pathLst>
                <a:path extrusionOk="0" h="185" w="164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9135921" y="1167520"/>
              <a:ext cx="471487" cy="465138"/>
            </a:xfrm>
            <a:custGeom>
              <a:rect b="b" l="l" r="r" t="t"/>
              <a:pathLst>
                <a:path extrusionOk="0" h="176" w="179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8573946" y="492833"/>
              <a:ext cx="2212975" cy="769938"/>
            </a:xfrm>
            <a:custGeom>
              <a:rect b="b" l="l" r="r" t="t"/>
              <a:pathLst>
                <a:path extrusionOk="0" h="292" w="839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8835883" y="173745"/>
              <a:ext cx="1812925" cy="1511300"/>
            </a:xfrm>
            <a:custGeom>
              <a:rect b="b" l="l" r="r" t="t"/>
              <a:pathLst>
                <a:path extrusionOk="0" h="573" w="688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8721583" y="124532"/>
              <a:ext cx="2101850" cy="1489075"/>
            </a:xfrm>
            <a:custGeom>
              <a:rect b="b" l="l" r="r" t="t"/>
              <a:pathLst>
                <a:path extrusionOk="0" h="565" w="797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8885096" y="361070"/>
              <a:ext cx="760412" cy="554038"/>
            </a:xfrm>
            <a:custGeom>
              <a:rect b="b" l="l" r="r" t="t"/>
              <a:pathLst>
                <a:path extrusionOk="0" h="210" w="288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8880333" y="500770"/>
              <a:ext cx="766762" cy="215900"/>
            </a:xfrm>
            <a:custGeom>
              <a:rect b="b" l="l" r="r" t="t"/>
              <a:pathLst>
                <a:path extrusionOk="0" h="82" w="291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8972408" y="348370"/>
              <a:ext cx="677862" cy="360363"/>
            </a:xfrm>
            <a:custGeom>
              <a:rect b="b" l="l" r="r" t="t"/>
              <a:pathLst>
                <a:path extrusionOk="0" h="137" w="25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8880333" y="348370"/>
              <a:ext cx="773112" cy="566738"/>
            </a:xfrm>
            <a:custGeom>
              <a:rect b="b" l="l" r="r" t="t"/>
              <a:pathLst>
                <a:path extrusionOk="0" h="215" w="293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9872521" y="846845"/>
              <a:ext cx="698500" cy="603250"/>
            </a:xfrm>
            <a:custGeom>
              <a:rect b="b" l="l" r="r" t="t"/>
              <a:pathLst>
                <a:path extrusionOk="0" h="229" w="265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9977296" y="811920"/>
              <a:ext cx="587375" cy="374650"/>
            </a:xfrm>
            <a:custGeom>
              <a:rect b="b" l="l" r="r" t="t"/>
              <a:pathLst>
                <a:path extrusionOk="0" h="142" w="223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9897921" y="811920"/>
              <a:ext cx="611187" cy="609600"/>
            </a:xfrm>
            <a:custGeom>
              <a:rect b="b" l="l" r="r" t="t"/>
              <a:pathLst>
                <a:path extrusionOk="0" h="231" w="232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9872521" y="811920"/>
              <a:ext cx="698500" cy="411163"/>
            </a:xfrm>
            <a:custGeom>
              <a:rect b="b" l="l" r="r" t="t"/>
              <a:pathLst>
                <a:path extrusionOk="0" h="156" w="265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"/>
          <p:cNvGrpSpPr/>
          <p:nvPr/>
        </p:nvGrpSpPr>
        <p:grpSpPr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146" name="Google Shape;146;p1"/>
            <p:cNvSpPr/>
            <p:nvPr/>
          </p:nvSpPr>
          <p:spPr>
            <a:xfrm>
              <a:off x="3230563" y="5426075"/>
              <a:ext cx="1695450" cy="1314450"/>
            </a:xfrm>
            <a:custGeom>
              <a:rect b="b" l="l" r="r" t="t"/>
              <a:pathLst>
                <a:path extrusionOk="0" h="498" w="643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3371850" y="5532438"/>
              <a:ext cx="1376362" cy="295275"/>
            </a:xfrm>
            <a:custGeom>
              <a:rect b="b" l="l" r="r" t="t"/>
              <a:pathLst>
                <a:path extrusionOk="0" h="112" w="52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3379788" y="5703888"/>
              <a:ext cx="1368425" cy="123825"/>
            </a:xfrm>
            <a:custGeom>
              <a:rect b="b" l="l" r="r" t="t"/>
              <a:pathLst>
                <a:path extrusionOk="0" h="47" w="519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3387725" y="5892800"/>
              <a:ext cx="158750" cy="161925"/>
            </a:xfrm>
            <a:custGeom>
              <a:rect b="b" l="l" r="r" t="t"/>
              <a:pathLst>
                <a:path extrusionOk="0" h="61" w="60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3590925" y="5883275"/>
              <a:ext cx="158750" cy="160338"/>
            </a:xfrm>
            <a:custGeom>
              <a:rect b="b" l="l" r="r" t="t"/>
              <a:pathLst>
                <a:path extrusionOk="0" h="61" w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3794125" y="5872163"/>
              <a:ext cx="160337" cy="160338"/>
            </a:xfrm>
            <a:custGeom>
              <a:rect b="b" l="l" r="r" t="t"/>
              <a:pathLst>
                <a:path extrusionOk="0" h="61" w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4000500" y="5862638"/>
              <a:ext cx="157162" cy="160338"/>
            </a:xfrm>
            <a:custGeom>
              <a:rect b="b" l="l" r="r" t="t"/>
              <a:pathLst>
                <a:path extrusionOk="0" h="61" w="60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4203700" y="5851525"/>
              <a:ext cx="157162" cy="160338"/>
            </a:xfrm>
            <a:custGeom>
              <a:rect b="b" l="l" r="r" t="t"/>
              <a:pathLst>
                <a:path extrusionOk="0" h="61" w="60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405313" y="5840413"/>
              <a:ext cx="158750" cy="161925"/>
            </a:xfrm>
            <a:custGeom>
              <a:rect b="b" l="l" r="r" t="t"/>
              <a:pathLst>
                <a:path extrusionOk="0" h="61" w="60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608513" y="5830888"/>
              <a:ext cx="161925" cy="160338"/>
            </a:xfrm>
            <a:custGeom>
              <a:rect b="b" l="l" r="r" t="t"/>
              <a:pathLst>
                <a:path extrusionOk="0" h="61" w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395663" y="6083300"/>
              <a:ext cx="161925" cy="158750"/>
            </a:xfrm>
            <a:custGeom>
              <a:rect b="b" l="l" r="r" t="t"/>
              <a:pathLst>
                <a:path extrusionOk="0" h="60" w="61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602038" y="6072188"/>
              <a:ext cx="158750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3805238" y="6062663"/>
              <a:ext cx="157162" cy="157163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008438" y="6051550"/>
              <a:ext cx="160337" cy="158750"/>
            </a:xfrm>
            <a:custGeom>
              <a:rect b="b" l="l" r="r" t="t"/>
              <a:pathLst>
                <a:path extrusionOk="0" h="60" w="61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4211638" y="6040438"/>
              <a:ext cx="160337" cy="158750"/>
            </a:xfrm>
            <a:custGeom>
              <a:rect b="b" l="l" r="r" t="t"/>
              <a:pathLst>
                <a:path extrusionOk="0" h="60" w="61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4416425" y="6030913"/>
              <a:ext cx="158750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4619625" y="6019800"/>
              <a:ext cx="158750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3406775" y="6270625"/>
              <a:ext cx="158750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3609975" y="6259513"/>
              <a:ext cx="160337" cy="158750"/>
            </a:xfrm>
            <a:custGeom>
              <a:rect b="b" l="l" r="r" t="t"/>
              <a:pathLst>
                <a:path extrusionOk="0" h="60" w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3814763" y="6249988"/>
              <a:ext cx="158750" cy="160338"/>
            </a:xfrm>
            <a:custGeom>
              <a:rect b="b" l="l" r="r" t="t"/>
              <a:pathLst>
                <a:path extrusionOk="0" h="61" w="60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4017963" y="6238875"/>
              <a:ext cx="158750" cy="160338"/>
            </a:xfrm>
            <a:custGeom>
              <a:rect b="b" l="l" r="r" t="t"/>
              <a:pathLst>
                <a:path extrusionOk="0" h="61" w="60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4221163" y="6227763"/>
              <a:ext cx="161925" cy="161925"/>
            </a:xfrm>
            <a:custGeom>
              <a:rect b="b" l="l" r="r" t="t"/>
              <a:pathLst>
                <a:path extrusionOk="0" h="61" w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4424363" y="6218238"/>
              <a:ext cx="160337" cy="160338"/>
            </a:xfrm>
            <a:custGeom>
              <a:rect b="b" l="l" r="r" t="t"/>
              <a:pathLst>
                <a:path extrusionOk="0" h="61" w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3417888" y="6457950"/>
              <a:ext cx="157162" cy="160338"/>
            </a:xfrm>
            <a:custGeom>
              <a:rect b="b" l="l" r="r" t="t"/>
              <a:pathLst>
                <a:path extrusionOk="0" h="61" w="60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3621088" y="6450013"/>
              <a:ext cx="157162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3822700" y="6438900"/>
              <a:ext cx="161925" cy="158750"/>
            </a:xfrm>
            <a:custGeom>
              <a:rect b="b" l="l" r="r" t="t"/>
              <a:pathLst>
                <a:path extrusionOk="0" h="60" w="61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4029075" y="6429375"/>
              <a:ext cx="158750" cy="157163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4232275" y="6418263"/>
              <a:ext cx="158750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4435475" y="6407150"/>
              <a:ext cx="157162" cy="158750"/>
            </a:xfrm>
            <a:custGeom>
              <a:rect b="b" l="l" r="r" t="t"/>
              <a:pathLst>
                <a:path extrusionOk="0" h="60" w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4630738" y="6207125"/>
              <a:ext cx="168275" cy="347663"/>
            </a:xfrm>
            <a:custGeom>
              <a:rect b="b" l="l" r="r" t="t"/>
              <a:pathLst>
                <a:path extrusionOk="0" h="132" w="64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3465513" y="6223000"/>
              <a:ext cx="1103312" cy="1519238"/>
            </a:xfrm>
            <a:custGeom>
              <a:rect b="b" l="l" r="r" t="t"/>
              <a:pathLst>
                <a:path extrusionOk="0" h="576" w="419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3878263" y="7410450"/>
              <a:ext cx="701675" cy="639763"/>
            </a:xfrm>
            <a:custGeom>
              <a:rect b="b" l="l" r="r" t="t"/>
              <a:pathLst>
                <a:path extrusionOk="0" h="403" w="442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3784600" y="7586663"/>
              <a:ext cx="938212" cy="906463"/>
            </a:xfrm>
            <a:custGeom>
              <a:rect b="b" l="l" r="r" t="t"/>
              <a:pathLst>
                <a:path extrusionOk="0" h="571" w="59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"/>
          <p:cNvGrpSpPr/>
          <p:nvPr/>
        </p:nvGrpSpPr>
        <p:grpSpPr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180" name="Google Shape;180;p1"/>
            <p:cNvSpPr/>
            <p:nvPr/>
          </p:nvSpPr>
          <p:spPr>
            <a:xfrm>
              <a:off x="8397875" y="3294063"/>
              <a:ext cx="284162" cy="487363"/>
            </a:xfrm>
            <a:custGeom>
              <a:rect b="b" l="l" r="r" t="t"/>
              <a:pathLst>
                <a:path extrusionOk="0" h="185" w="108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194675" y="3367088"/>
              <a:ext cx="287337" cy="487363"/>
            </a:xfrm>
            <a:custGeom>
              <a:rect b="b" l="l" r="r" t="t"/>
              <a:pathLst>
                <a:path extrusionOk="0" h="185" w="109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7988300" y="3403600"/>
              <a:ext cx="285750" cy="485775"/>
            </a:xfrm>
            <a:custGeom>
              <a:rect b="b" l="l" r="r" t="t"/>
              <a:pathLst>
                <a:path extrusionOk="0" h="184" w="108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7780338" y="3419475"/>
              <a:ext cx="285750" cy="485775"/>
            </a:xfrm>
            <a:custGeom>
              <a:rect b="b" l="l" r="r" t="t"/>
              <a:pathLst>
                <a:path extrusionOk="0" h="184" w="108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8377238" y="2976563"/>
              <a:ext cx="893762" cy="582613"/>
            </a:xfrm>
            <a:custGeom>
              <a:rect b="b" l="l" r="r" t="t"/>
              <a:pathLst>
                <a:path extrusionOk="0" h="221" w="339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7140575" y="3362325"/>
              <a:ext cx="452437" cy="350838"/>
            </a:xfrm>
            <a:custGeom>
              <a:rect b="b" l="l" r="r" t="t"/>
              <a:pathLst>
                <a:path extrusionOk="0" h="133" w="172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7543800" y="3203575"/>
              <a:ext cx="793750" cy="465138"/>
            </a:xfrm>
            <a:custGeom>
              <a:rect b="b" l="l" r="r" t="t"/>
              <a:pathLst>
                <a:path extrusionOk="0" h="176" w="301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6219825" y="3135313"/>
              <a:ext cx="1028700" cy="993775"/>
            </a:xfrm>
            <a:custGeom>
              <a:rect b="b" l="l" r="r" t="t"/>
              <a:pathLst>
                <a:path extrusionOk="0" h="377" w="390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7140575" y="3411538"/>
              <a:ext cx="112712" cy="271463"/>
            </a:xfrm>
            <a:custGeom>
              <a:rect b="b" l="l" r="r" t="t"/>
              <a:pathLst>
                <a:path extrusionOk="0" h="103" w="4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6116638" y="2995613"/>
              <a:ext cx="1273175" cy="1273175"/>
            </a:xfrm>
            <a:custGeom>
              <a:rect b="b" l="l" r="r" t="t"/>
              <a:pathLst>
                <a:path extrusionOk="0" h="483" w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6496050" y="3738563"/>
              <a:ext cx="466725" cy="287338"/>
            </a:xfrm>
            <a:custGeom>
              <a:rect b="b" l="l" r="r" t="t"/>
              <a:pathLst>
                <a:path extrusionOk="0" h="109" w="177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7461250" y="3303588"/>
              <a:ext cx="534987" cy="314325"/>
            </a:xfrm>
            <a:custGeom>
              <a:rect b="b" l="l" r="r" t="t"/>
              <a:pathLst>
                <a:path extrusionOk="0" h="119" w="203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7747000" y="2963863"/>
              <a:ext cx="935037" cy="762000"/>
            </a:xfrm>
            <a:custGeom>
              <a:rect b="b" l="l" r="r" t="t"/>
              <a:pathLst>
                <a:path extrusionOk="0" h="289" w="355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8797925" y="2755900"/>
              <a:ext cx="1327150" cy="822325"/>
            </a:xfrm>
            <a:custGeom>
              <a:rect b="b" l="l" r="r" t="t"/>
              <a:pathLst>
                <a:path extrusionOk="0" h="518" w="836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8948738" y="2541588"/>
              <a:ext cx="1782762" cy="1104900"/>
            </a:xfrm>
            <a:custGeom>
              <a:rect b="b" l="l" r="r" t="t"/>
              <a:pathLst>
                <a:path extrusionOk="0" h="696" w="1123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8299450" y="4835525"/>
              <a:ext cx="93662" cy="169863"/>
            </a:xfrm>
            <a:custGeom>
              <a:rect b="b" l="l" r="r" t="t"/>
              <a:pathLst>
                <a:path extrusionOk="0" h="107" w="59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8299450" y="4835525"/>
              <a:ext cx="93662" cy="169863"/>
            </a:xfrm>
            <a:custGeom>
              <a:rect b="b" l="l" r="r" t="t"/>
              <a:pathLst>
                <a:path extrusionOk="0" h="107" w="59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8434388" y="4687888"/>
              <a:ext cx="28575" cy="26988"/>
            </a:xfrm>
            <a:custGeom>
              <a:rect b="b" l="l" r="r" t="t"/>
              <a:pathLst>
                <a:path extrusionOk="0" h="10" w="11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"/>
          <p:cNvGrpSpPr/>
          <p:nvPr/>
        </p:nvGrpSpPr>
        <p:grpSpPr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199" name="Google Shape;199;p1"/>
            <p:cNvSpPr/>
            <p:nvPr/>
          </p:nvSpPr>
          <p:spPr>
            <a:xfrm>
              <a:off x="8718641" y="5555792"/>
              <a:ext cx="2046287" cy="1835150"/>
            </a:xfrm>
            <a:custGeom>
              <a:rect b="b" l="l" r="r" t="t"/>
              <a:pathLst>
                <a:path extrusionOk="0" h="1156" w="1289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8718641" y="5555792"/>
              <a:ext cx="2046287" cy="1835150"/>
            </a:xfrm>
            <a:custGeom>
              <a:rect b="b" l="l" r="r" t="t"/>
              <a:pathLst>
                <a:path extrusionOk="0" h="1156" w="1289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8539253" y="5376404"/>
              <a:ext cx="2408237" cy="2193925"/>
            </a:xfrm>
            <a:custGeom>
              <a:rect b="b" l="l" r="r" t="t"/>
              <a:pathLst>
                <a:path extrusionOk="0" h="832" w="913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177553" y="5498642"/>
              <a:ext cx="639762" cy="1206500"/>
            </a:xfrm>
            <a:custGeom>
              <a:rect b="b" l="l" r="r" t="t"/>
              <a:pathLst>
                <a:path extrusionOk="0" h="760" w="403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177553" y="5498642"/>
              <a:ext cx="639762" cy="1206500"/>
            </a:xfrm>
            <a:custGeom>
              <a:rect b="b" l="l" r="r" t="t"/>
              <a:pathLst>
                <a:path extrusionOk="0" h="760" w="403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509341" y="6005054"/>
              <a:ext cx="82550" cy="104775"/>
            </a:xfrm>
            <a:custGeom>
              <a:rect b="b" l="l" r="r" t="t"/>
              <a:pathLst>
                <a:path extrusionOk="0" h="40" w="31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61716" y="6006642"/>
              <a:ext cx="98425" cy="111125"/>
            </a:xfrm>
            <a:custGeom>
              <a:rect b="b" l="l" r="r" t="t"/>
              <a:pathLst>
                <a:path extrusionOk="0" h="42" w="37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1"/>
          <p:cNvGrpSpPr/>
          <p:nvPr/>
        </p:nvGrpSpPr>
        <p:grpSpPr>
          <a:xfrm>
            <a:off x="1441449" y="5221288"/>
            <a:ext cx="1198563" cy="1065212"/>
            <a:chOff x="10356941" y="4477879"/>
            <a:chExt cx="1198562" cy="1065213"/>
          </a:xfrm>
        </p:grpSpPr>
        <p:sp>
          <p:nvSpPr>
            <p:cNvPr id="207" name="Google Shape;207;p1"/>
            <p:cNvSpPr/>
            <p:nvPr/>
          </p:nvSpPr>
          <p:spPr>
            <a:xfrm>
              <a:off x="10452191" y="4573129"/>
              <a:ext cx="1006475" cy="873125"/>
            </a:xfrm>
            <a:custGeom>
              <a:rect b="b" l="l" r="r" t="t"/>
              <a:pathLst>
                <a:path extrusionOk="0" h="550" w="634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452191" y="4573129"/>
              <a:ext cx="1006475" cy="873125"/>
            </a:xfrm>
            <a:custGeom>
              <a:rect b="b" l="l" r="r" t="t"/>
              <a:pathLst>
                <a:path extrusionOk="0" h="550" w="634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356941" y="4477879"/>
              <a:ext cx="1198562" cy="1065213"/>
            </a:xfrm>
            <a:custGeom>
              <a:rect b="b" l="l" r="r" t="t"/>
              <a:pathLst>
                <a:path extrusionOk="0" h="404" w="455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1284041" y="5152567"/>
              <a:ext cx="107950" cy="95250"/>
            </a:xfrm>
            <a:custGeom>
              <a:rect b="b" l="l" r="r" t="t"/>
              <a:pathLst>
                <a:path extrusionOk="0" h="36" w="41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"/>
          <p:cNvGrpSpPr/>
          <p:nvPr/>
        </p:nvGrpSpPr>
        <p:grpSpPr>
          <a:xfrm>
            <a:off x="3001963" y="2133600"/>
            <a:ext cx="5722937" cy="2776538"/>
            <a:chOff x="3002022" y="2133436"/>
            <a:chExt cx="5723415" cy="2776325"/>
          </a:xfrm>
        </p:grpSpPr>
        <p:sp>
          <p:nvSpPr>
            <p:cNvPr id="212" name="Google Shape;212;p1"/>
            <p:cNvSpPr/>
            <p:nvPr/>
          </p:nvSpPr>
          <p:spPr>
            <a:xfrm>
              <a:off x="3116332" y="2285824"/>
              <a:ext cx="5609105" cy="2623937"/>
            </a:xfrm>
            <a:custGeom>
              <a:rect b="b" l="l" r="r" t="t"/>
              <a:pathLst>
                <a:path extrusionOk="0" h="1934275" w="5609132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3002022" y="2133436"/>
              <a:ext cx="5609105" cy="2623937"/>
            </a:xfrm>
            <a:custGeom>
              <a:rect b="b" l="l" r="r" t="t"/>
              <a:pathLst>
                <a:path extrusionOk="0" h="2624371" w="5609132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"/>
          <p:cNvSpPr txBox="1"/>
          <p:nvPr/>
        </p:nvSpPr>
        <p:spPr>
          <a:xfrm rot="-220326">
            <a:off x="4105779" y="2453779"/>
            <a:ext cx="35702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600" u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運算思維</a:t>
            </a:r>
            <a:endParaRPr b="1" sz="6600" u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" name="Google Shape;215;p1"/>
          <p:cNvSpPr/>
          <p:nvPr/>
        </p:nvSpPr>
        <p:spPr>
          <a:xfrm>
            <a:off x="3963332" y="4158231"/>
            <a:ext cx="40270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Thinking (CT)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-6124" y="3061277"/>
            <a:ext cx="1802583" cy="3878494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FCFC0">
              <a:alpha val="5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195208" y="4656241"/>
            <a:ext cx="11996791" cy="2201759"/>
          </a:xfrm>
          <a:custGeom>
            <a:rect b="b" l="l" r="r" t="t"/>
            <a:pathLst>
              <a:path extrusionOk="0" h="2262428" w="12205081">
                <a:moveTo>
                  <a:pt x="0" y="2262428"/>
                </a:moveTo>
                <a:lnTo>
                  <a:pt x="12204526" y="0"/>
                </a:lnTo>
                <a:cubicBezTo>
                  <a:pt x="12208701" y="1029716"/>
                  <a:pt x="12187825" y="1232712"/>
                  <a:pt x="12192000" y="2262428"/>
                </a:cubicBezTo>
                <a:lnTo>
                  <a:pt x="0" y="2262428"/>
                </a:lnTo>
                <a:close/>
              </a:path>
            </a:pathLst>
          </a:custGeom>
          <a:solidFill>
            <a:srgbClr val="B6E4DB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10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361" name="Google Shape;361;p10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10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拆解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/>
          <p:nvPr/>
        </p:nvSpPr>
        <p:spPr>
          <a:xfrm>
            <a:off x="5254559" y="4252615"/>
            <a:ext cx="164660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吃飯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10"/>
          <p:cNvGrpSpPr/>
          <p:nvPr/>
        </p:nvGrpSpPr>
        <p:grpSpPr>
          <a:xfrm>
            <a:off x="928298" y="3996750"/>
            <a:ext cx="3516243" cy="2201135"/>
            <a:chOff x="928298" y="3996750"/>
            <a:chExt cx="3516243" cy="2201135"/>
          </a:xfrm>
        </p:grpSpPr>
        <p:sp>
          <p:nvSpPr>
            <p:cNvPr id="366" name="Google Shape;366;p10"/>
            <p:cNvSpPr/>
            <p:nvPr/>
          </p:nvSpPr>
          <p:spPr>
            <a:xfrm>
              <a:off x="928298" y="3996750"/>
              <a:ext cx="3516243" cy="2201135"/>
            </a:xfrm>
            <a:prstGeom prst="wedgeEllipseCallout">
              <a:avLst>
                <a:gd fmla="val 64432" name="adj1"/>
                <a:gd fmla="val -58288" name="adj2"/>
              </a:avLst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 rot="-1431110">
              <a:off x="1258416" y="4567290"/>
              <a:ext cx="1980029" cy="5521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Microsoft Yahei"/>
                </a:rPr>
                <a:t>跟誰去吃？</a:t>
              </a:r>
            </a:p>
          </p:txBody>
        </p:sp>
        <p:pic>
          <p:nvPicPr>
            <p:cNvPr id="368" name="Google Shape;36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34085" y="4870533"/>
              <a:ext cx="1082529" cy="1045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34869" y="4399666"/>
              <a:ext cx="1145563" cy="971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10"/>
          <p:cNvGrpSpPr/>
          <p:nvPr/>
        </p:nvGrpSpPr>
        <p:grpSpPr>
          <a:xfrm>
            <a:off x="7382686" y="3737329"/>
            <a:ext cx="3980532" cy="2810969"/>
            <a:chOff x="7382686" y="3737329"/>
            <a:chExt cx="3980532" cy="2810969"/>
          </a:xfrm>
        </p:grpSpPr>
        <p:sp>
          <p:nvSpPr>
            <p:cNvPr id="371" name="Google Shape;371;p10"/>
            <p:cNvSpPr/>
            <p:nvPr/>
          </p:nvSpPr>
          <p:spPr>
            <a:xfrm>
              <a:off x="7382686" y="3737329"/>
              <a:ext cx="3980532" cy="2810969"/>
            </a:xfrm>
            <a:prstGeom prst="wedgeEllipseCallout">
              <a:avLst>
                <a:gd fmla="val -55852" name="adj1"/>
                <a:gd fmla="val -50050" name="adj2"/>
              </a:avLst>
            </a:prstGeom>
            <a:solidFill>
              <a:srgbClr val="7FCF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 rot="2225489">
              <a:off x="9230436" y="4590163"/>
              <a:ext cx="1980029" cy="5521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Microsoft Yahei"/>
                </a:rPr>
                <a:t>要吃甚麼？</a:t>
              </a:r>
            </a:p>
          </p:txBody>
        </p:sp>
        <p:pic>
          <p:nvPicPr>
            <p:cNvPr id="373" name="Google Shape;373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596016">
              <a:off x="7937362" y="4168308"/>
              <a:ext cx="1424365" cy="1278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72950" y="4848360"/>
              <a:ext cx="1449793" cy="1269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76022" y="5175945"/>
              <a:ext cx="896928" cy="11148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10"/>
          <p:cNvSpPr/>
          <p:nvPr/>
        </p:nvSpPr>
        <p:spPr>
          <a:xfrm>
            <a:off x="1274899" y="1323250"/>
            <a:ext cx="2823039" cy="1676736"/>
          </a:xfrm>
          <a:prstGeom prst="wedgeEllipseCallout">
            <a:avLst>
              <a:gd fmla="val 71711" name="adj1"/>
              <a:gd fmla="val 41590" name="adj2"/>
            </a:avLst>
          </a:prstGeom>
          <a:solidFill>
            <a:srgbClr val="B6E4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0"/>
          <p:cNvSpPr/>
          <p:nvPr/>
        </p:nvSpPr>
        <p:spPr>
          <a:xfrm>
            <a:off x="1802583" y="2132823"/>
            <a:ext cx="1980029" cy="5232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1" i="0">
                <a:ln>
                  <a:noFill/>
                </a:ln>
                <a:solidFill>
                  <a:schemeClr val="lt1"/>
                </a:solidFill>
                <a:latin typeface="Microsoft Yahei"/>
              </a:rPr>
              <a:t>幾點要吃？</a:t>
            </a:r>
          </a:p>
        </p:txBody>
      </p:sp>
      <p:pic>
        <p:nvPicPr>
          <p:cNvPr id="378" name="Google Shape;37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0812" y="1484788"/>
            <a:ext cx="888114" cy="868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10"/>
          <p:cNvGrpSpPr/>
          <p:nvPr/>
        </p:nvGrpSpPr>
        <p:grpSpPr>
          <a:xfrm>
            <a:off x="7900827" y="557969"/>
            <a:ext cx="3164852" cy="2164683"/>
            <a:chOff x="7900827" y="557969"/>
            <a:chExt cx="3164852" cy="2164683"/>
          </a:xfrm>
        </p:grpSpPr>
        <p:sp>
          <p:nvSpPr>
            <p:cNvPr id="380" name="Google Shape;380;p10"/>
            <p:cNvSpPr/>
            <p:nvPr/>
          </p:nvSpPr>
          <p:spPr>
            <a:xfrm>
              <a:off x="7900827" y="557969"/>
              <a:ext cx="3092521" cy="2164683"/>
            </a:xfrm>
            <a:prstGeom prst="wedgeEllipseCallout">
              <a:avLst>
                <a:gd fmla="val -65351" name="adj1"/>
                <a:gd fmla="val 47657" name="adj2"/>
              </a:avLst>
            </a:prstGeom>
            <a:solidFill>
              <a:srgbClr val="8CD4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 rot="-1431110">
              <a:off x="9058565" y="1706156"/>
              <a:ext cx="1980029" cy="5521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l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Microsoft Yahei"/>
                </a:rPr>
                <a:t>去哪裡吃？</a:t>
              </a:r>
            </a:p>
          </p:txBody>
        </p:sp>
        <p:pic>
          <p:nvPicPr>
            <p:cNvPr id="382" name="Google Shape;382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15449" y="1225023"/>
              <a:ext cx="1058873" cy="872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332989" y="814823"/>
              <a:ext cx="1098137" cy="1011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" name="Google Shape;38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9671" y="1470090"/>
            <a:ext cx="2402635" cy="263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0"/>
          <p:cNvSpPr/>
          <p:nvPr/>
        </p:nvSpPr>
        <p:spPr>
          <a:xfrm>
            <a:off x="4399448" y="914561"/>
            <a:ext cx="686436" cy="645918"/>
          </a:xfrm>
          <a:prstGeom prst="wedgeEllipseCallout">
            <a:avLst>
              <a:gd fmla="val 59869" name="adj1"/>
              <a:gd fmla="val 62500" name="adj2"/>
            </a:avLst>
          </a:pr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7517587" y="3110987"/>
            <a:ext cx="958435" cy="402664"/>
          </a:xfrm>
          <a:prstGeom prst="wedgeEllipseCallout">
            <a:avLst>
              <a:gd fmla="val -57760" name="adj1"/>
              <a:gd fmla="val -41323" name="adj2"/>
            </a:avLst>
          </a:prstGeom>
          <a:solidFill>
            <a:srgbClr val="9ADA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0"/>
          <p:cNvSpPr/>
          <p:nvPr/>
        </p:nvSpPr>
        <p:spPr>
          <a:xfrm>
            <a:off x="1843512" y="1628650"/>
            <a:ext cx="17270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18:00</a:t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0"/>
          <p:cNvSpPr/>
          <p:nvPr/>
        </p:nvSpPr>
        <p:spPr>
          <a:xfrm>
            <a:off x="8164024" y="1028175"/>
            <a:ext cx="1320391" cy="1241526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0"/>
          <p:cNvSpPr/>
          <p:nvPr/>
        </p:nvSpPr>
        <p:spPr>
          <a:xfrm>
            <a:off x="9252632" y="4753628"/>
            <a:ext cx="1570111" cy="1537189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0"/>
          <p:cNvSpPr/>
          <p:nvPr/>
        </p:nvSpPr>
        <p:spPr>
          <a:xfrm>
            <a:off x="2638419" y="4210418"/>
            <a:ext cx="1319434" cy="1345119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5BCAB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"/>
          <p:cNvSpPr/>
          <p:nvPr/>
        </p:nvSpPr>
        <p:spPr>
          <a:xfrm>
            <a:off x="3058307" y="431602"/>
            <a:ext cx="5770732" cy="57707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11"/>
          <p:cNvGrpSpPr/>
          <p:nvPr/>
        </p:nvGrpSpPr>
        <p:grpSpPr>
          <a:xfrm>
            <a:off x="2687497" y="94829"/>
            <a:ext cx="6508467" cy="6504843"/>
            <a:chOff x="2603050" y="2396241"/>
            <a:chExt cx="4187214" cy="4184882"/>
          </a:xfrm>
        </p:grpSpPr>
        <p:sp>
          <p:nvSpPr>
            <p:cNvPr id="398" name="Google Shape;398;p11"/>
            <p:cNvSpPr/>
            <p:nvPr/>
          </p:nvSpPr>
          <p:spPr>
            <a:xfrm rot="-1545633">
              <a:off x="3127867" y="2922394"/>
              <a:ext cx="3137580" cy="3132576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3FAB96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777590" y="3529220"/>
              <a:ext cx="1935028" cy="1940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5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找出</a:t>
              </a:r>
              <a:endParaRPr b="1" sz="9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5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規律</a:t>
              </a:r>
              <a:endParaRPr b="1" sz="9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"/>
          <p:cNvSpPr/>
          <p:nvPr/>
        </p:nvSpPr>
        <p:spPr>
          <a:xfrm>
            <a:off x="0" y="5411374"/>
            <a:ext cx="12154677" cy="1462953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3DA591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2"/>
          <p:cNvSpPr/>
          <p:nvPr/>
        </p:nvSpPr>
        <p:spPr>
          <a:xfrm>
            <a:off x="7520682" y="5712431"/>
            <a:ext cx="4671318" cy="1145569"/>
          </a:xfrm>
          <a:custGeom>
            <a:rect b="b" l="l" r="r" t="t"/>
            <a:pathLst>
              <a:path extrusionOk="0" h="2262428" w="12205081">
                <a:moveTo>
                  <a:pt x="0" y="2262428"/>
                </a:moveTo>
                <a:lnTo>
                  <a:pt x="12204526" y="0"/>
                </a:lnTo>
                <a:cubicBezTo>
                  <a:pt x="12208701" y="1029716"/>
                  <a:pt x="12187825" y="1232712"/>
                  <a:pt x="12192000" y="2262428"/>
                </a:cubicBezTo>
                <a:lnTo>
                  <a:pt x="0" y="2262428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12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408" name="Google Shape;408;p1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2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找出規律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 txBox="1"/>
          <p:nvPr>
            <p:ph idx="1" type="body"/>
          </p:nvPr>
        </p:nvSpPr>
        <p:spPr>
          <a:xfrm>
            <a:off x="2781074" y="1803238"/>
            <a:ext cx="7791033" cy="771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Char char="•"/>
            </a:pP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尋找問題中的</a:t>
            </a:r>
            <a:r>
              <a:rPr b="1" lang="zh-TW" sz="32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”相似”</a:t>
            </a: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之處。</a:t>
            </a:r>
            <a:endParaRPr b="1" sz="32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sz="32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12" name="Google Shape;412;p12"/>
          <p:cNvGrpSpPr/>
          <p:nvPr/>
        </p:nvGrpSpPr>
        <p:grpSpPr>
          <a:xfrm>
            <a:off x="101652" y="2859769"/>
            <a:ext cx="6068683" cy="2649661"/>
            <a:chOff x="758952" y="2782983"/>
            <a:chExt cx="6836169" cy="2649661"/>
          </a:xfrm>
        </p:grpSpPr>
        <p:pic>
          <p:nvPicPr>
            <p:cNvPr id="413" name="Google Shape;413;p12"/>
            <p:cNvPicPr preferRelativeResize="0"/>
            <p:nvPr/>
          </p:nvPicPr>
          <p:blipFill rotWithShape="1">
            <a:blip r:embed="rId3">
              <a:alphaModFix/>
            </a:blip>
            <a:srcRect b="30910" l="0" r="0" t="23934"/>
            <a:stretch/>
          </p:blipFill>
          <p:spPr>
            <a:xfrm>
              <a:off x="758952" y="3113070"/>
              <a:ext cx="6836169" cy="1839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12"/>
            <p:cNvSpPr txBox="1"/>
            <p:nvPr/>
          </p:nvSpPr>
          <p:spPr>
            <a:xfrm>
              <a:off x="3136259" y="2782983"/>
              <a:ext cx="242043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佛系三連</a:t>
              </a:r>
              <a:endParaRPr sz="2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1583418" y="4970979"/>
              <a:ext cx="57112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都行         可以        沒關係 </a:t>
              </a:r>
              <a:endParaRPr sz="2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16" name="Google Shape;416;p12"/>
          <p:cNvGrpSpPr/>
          <p:nvPr/>
        </p:nvGrpSpPr>
        <p:grpSpPr>
          <a:xfrm>
            <a:off x="6077339" y="2838049"/>
            <a:ext cx="5826806" cy="2649660"/>
            <a:chOff x="6140687" y="2864455"/>
            <a:chExt cx="5826806" cy="2649660"/>
          </a:xfrm>
        </p:grpSpPr>
        <p:pic>
          <p:nvPicPr>
            <p:cNvPr id="417" name="Google Shape;417;p12"/>
            <p:cNvPicPr preferRelativeResize="0"/>
            <p:nvPr/>
          </p:nvPicPr>
          <p:blipFill rotWithShape="1">
            <a:blip r:embed="rId4">
              <a:alphaModFix/>
            </a:blip>
            <a:srcRect b="19902" l="885" r="2267" t="19244"/>
            <a:stretch/>
          </p:blipFill>
          <p:spPr>
            <a:xfrm>
              <a:off x="6140687" y="3387675"/>
              <a:ext cx="5695143" cy="1646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12"/>
            <p:cNvSpPr txBox="1"/>
            <p:nvPr/>
          </p:nvSpPr>
          <p:spPr>
            <a:xfrm>
              <a:off x="8312091" y="2864455"/>
              <a:ext cx="223241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否認三連</a:t>
              </a:r>
              <a:endParaRPr sz="2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9" name="Google Shape;419;p12"/>
            <p:cNvSpPr txBox="1"/>
            <p:nvPr/>
          </p:nvSpPr>
          <p:spPr>
            <a:xfrm>
              <a:off x="6484216" y="5052450"/>
              <a:ext cx="54832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我不是      我沒有       別瞎說啊</a:t>
              </a:r>
              <a:endParaRPr sz="2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"/>
          <p:cNvSpPr/>
          <p:nvPr/>
        </p:nvSpPr>
        <p:spPr>
          <a:xfrm>
            <a:off x="0" y="5411374"/>
            <a:ext cx="12154677" cy="1462953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3DA591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3"/>
          <p:cNvSpPr/>
          <p:nvPr/>
        </p:nvSpPr>
        <p:spPr>
          <a:xfrm>
            <a:off x="418284" y="1522097"/>
            <a:ext cx="4434850" cy="4434850"/>
          </a:xfrm>
          <a:prstGeom prst="ellipse">
            <a:avLst/>
          </a:prstGeom>
          <a:solidFill>
            <a:srgbClr val="B6E4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3"/>
          <p:cNvSpPr/>
          <p:nvPr/>
        </p:nvSpPr>
        <p:spPr>
          <a:xfrm>
            <a:off x="7520682" y="5712431"/>
            <a:ext cx="4671318" cy="1145569"/>
          </a:xfrm>
          <a:custGeom>
            <a:rect b="b" l="l" r="r" t="t"/>
            <a:pathLst>
              <a:path extrusionOk="0" h="2262428" w="12205081">
                <a:moveTo>
                  <a:pt x="0" y="2262428"/>
                </a:moveTo>
                <a:lnTo>
                  <a:pt x="12204526" y="0"/>
                </a:lnTo>
                <a:cubicBezTo>
                  <a:pt x="12208701" y="1029716"/>
                  <a:pt x="12187825" y="1232712"/>
                  <a:pt x="12192000" y="2262428"/>
                </a:cubicBezTo>
                <a:lnTo>
                  <a:pt x="0" y="2262428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13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429" name="Google Shape;429;p1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3"/>
          <p:cNvSpPr/>
          <p:nvPr/>
        </p:nvSpPr>
        <p:spPr>
          <a:xfrm>
            <a:off x="758952" y="430103"/>
            <a:ext cx="2973952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找出規律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10666245" y="2959716"/>
            <a:ext cx="11464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3"/>
          <p:cNvSpPr/>
          <p:nvPr/>
        </p:nvSpPr>
        <p:spPr>
          <a:xfrm>
            <a:off x="10059246" y="4486602"/>
            <a:ext cx="11464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林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8101655" y="3899188"/>
            <a:ext cx="11464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3"/>
          <p:cNvSpPr/>
          <p:nvPr/>
        </p:nvSpPr>
        <p:spPr>
          <a:xfrm>
            <a:off x="9519777" y="1248584"/>
            <a:ext cx="11464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松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3"/>
          <p:cNvSpPr/>
          <p:nvPr/>
        </p:nvSpPr>
        <p:spPr>
          <a:xfrm>
            <a:off x="7528421" y="1436374"/>
            <a:ext cx="11464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柳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3"/>
          <p:cNvSpPr/>
          <p:nvPr/>
        </p:nvSpPr>
        <p:spPr>
          <a:xfrm>
            <a:off x="8548257" y="2498924"/>
            <a:ext cx="11464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桃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3"/>
          <p:cNvSpPr/>
          <p:nvPr/>
        </p:nvSpPr>
        <p:spPr>
          <a:xfrm>
            <a:off x="5275558" y="129093"/>
            <a:ext cx="432000" cy="64330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111" y="1848748"/>
            <a:ext cx="3654989" cy="37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26" y="1848748"/>
            <a:ext cx="3788368" cy="396938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3"/>
          <p:cNvSpPr/>
          <p:nvPr/>
        </p:nvSpPr>
        <p:spPr>
          <a:xfrm>
            <a:off x="8046548" y="1793809"/>
            <a:ext cx="235192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欃</a:t>
            </a:r>
            <a:endParaRPr/>
          </a:p>
        </p:txBody>
      </p:sp>
      <p:sp>
        <p:nvSpPr>
          <p:cNvPr id="442" name="Google Shape;442;p13"/>
          <p:cNvSpPr/>
          <p:nvPr/>
        </p:nvSpPr>
        <p:spPr>
          <a:xfrm>
            <a:off x="8090189" y="4401137"/>
            <a:ext cx="24288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檀木</a:t>
            </a: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的别名</a:t>
            </a:r>
            <a:endParaRPr/>
          </a:p>
        </p:txBody>
      </p:sp>
      <p:sp>
        <p:nvSpPr>
          <p:cNvPr id="443" name="Google Shape;443;p13"/>
          <p:cNvSpPr/>
          <p:nvPr/>
        </p:nvSpPr>
        <p:spPr>
          <a:xfrm>
            <a:off x="10167916" y="2406015"/>
            <a:ext cx="107753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ㄔ</a:t>
            </a:r>
            <a:endParaRPr b="1" sz="4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ㄢˊ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5C9A5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4"/>
          <p:cNvSpPr/>
          <p:nvPr/>
        </p:nvSpPr>
        <p:spPr>
          <a:xfrm>
            <a:off x="3058307" y="431602"/>
            <a:ext cx="5770732" cy="57707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14"/>
          <p:cNvGrpSpPr/>
          <p:nvPr/>
        </p:nvGrpSpPr>
        <p:grpSpPr>
          <a:xfrm>
            <a:off x="2716924" y="98972"/>
            <a:ext cx="6463609" cy="6458214"/>
            <a:chOff x="5010372" y="1045244"/>
            <a:chExt cx="4269531" cy="4265967"/>
          </a:xfrm>
        </p:grpSpPr>
        <p:sp>
          <p:nvSpPr>
            <p:cNvPr id="451" name="Google Shape;451;p14"/>
            <p:cNvSpPr/>
            <p:nvPr/>
          </p:nvSpPr>
          <p:spPr>
            <a:xfrm rot="-1545633">
              <a:off x="5545092" y="1582006"/>
              <a:ext cx="3200091" cy="3192442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53BC8E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5773853" y="2200503"/>
              <a:ext cx="2855576" cy="1850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摘要</a:t>
              </a:r>
              <a:endParaRPr b="1" sz="8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抽象化</a:t>
              </a:r>
              <a:endParaRPr b="1" sz="8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5"/>
          <p:cNvSpPr/>
          <p:nvPr/>
        </p:nvSpPr>
        <p:spPr>
          <a:xfrm>
            <a:off x="-25400" y="4595813"/>
            <a:ext cx="12230100" cy="2262187"/>
          </a:xfrm>
          <a:custGeom>
            <a:rect b="b" l="l" r="r" t="t"/>
            <a:pathLst>
              <a:path extrusionOk="0" h="2262428" w="12230133">
                <a:moveTo>
                  <a:pt x="0" y="1340284"/>
                </a:moveTo>
                <a:lnTo>
                  <a:pt x="12229578" y="0"/>
                </a:lnTo>
                <a:cubicBezTo>
                  <a:pt x="12233753" y="1029716"/>
                  <a:pt x="12212877" y="1232712"/>
                  <a:pt x="12217052" y="2262428"/>
                </a:cubicBezTo>
                <a:lnTo>
                  <a:pt x="25052" y="2262428"/>
                </a:lnTo>
                <a:lnTo>
                  <a:pt x="0" y="134028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-16328" y="2090057"/>
            <a:ext cx="12171006" cy="4784271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3DA591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1690258" y="2686140"/>
            <a:ext cx="3968264" cy="35803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p15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462" name="Google Shape;462;p15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15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摘要與抽象化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5"/>
          <p:cNvSpPr txBox="1"/>
          <p:nvPr>
            <p:ph idx="1" type="body"/>
          </p:nvPr>
        </p:nvSpPr>
        <p:spPr>
          <a:xfrm>
            <a:off x="1214718" y="16750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Char char="•"/>
            </a:pP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只專注於</a:t>
            </a:r>
            <a:r>
              <a:rPr b="1" lang="zh-TW" sz="32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”重要的信息”</a:t>
            </a: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，忽視無關緊要的細節。</a:t>
            </a:r>
            <a:endParaRPr b="1" sz="32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66" name="Google Shape;4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04" y="2874406"/>
            <a:ext cx="3478931" cy="28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5"/>
          <p:cNvSpPr txBox="1"/>
          <p:nvPr/>
        </p:nvSpPr>
        <p:spPr>
          <a:xfrm>
            <a:off x="1950004" y="5743234"/>
            <a:ext cx="35868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整天就只會吃吃吃</a:t>
            </a:r>
            <a:endParaRPr sz="28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68" name="Google Shape;468;p15"/>
          <p:cNvGrpSpPr/>
          <p:nvPr/>
        </p:nvGrpSpPr>
        <p:grpSpPr>
          <a:xfrm>
            <a:off x="6107001" y="2205943"/>
            <a:ext cx="4508687" cy="4219761"/>
            <a:chOff x="6107001" y="2205943"/>
            <a:chExt cx="4508687" cy="4219761"/>
          </a:xfrm>
        </p:grpSpPr>
        <p:grpSp>
          <p:nvGrpSpPr>
            <p:cNvPr id="469" name="Google Shape;469;p15"/>
            <p:cNvGrpSpPr/>
            <p:nvPr/>
          </p:nvGrpSpPr>
          <p:grpSpPr>
            <a:xfrm>
              <a:off x="6107001" y="2205943"/>
              <a:ext cx="4508687" cy="4219761"/>
              <a:chOff x="6107001" y="2205943"/>
              <a:chExt cx="4508687" cy="4219761"/>
            </a:xfrm>
          </p:grpSpPr>
          <p:grpSp>
            <p:nvGrpSpPr>
              <p:cNvPr id="470" name="Google Shape;470;p15"/>
              <p:cNvGrpSpPr/>
              <p:nvPr/>
            </p:nvGrpSpPr>
            <p:grpSpPr>
              <a:xfrm>
                <a:off x="6107001" y="2205943"/>
                <a:ext cx="4508687" cy="4219761"/>
                <a:chOff x="6472606" y="2561938"/>
                <a:chExt cx="3588125" cy="3361958"/>
              </a:xfrm>
            </p:grpSpPr>
            <p:sp>
              <p:nvSpPr>
                <p:cNvPr id="471" name="Google Shape;471;p15"/>
                <p:cNvSpPr/>
                <p:nvPr/>
              </p:nvSpPr>
              <p:spPr>
                <a:xfrm>
                  <a:off x="6931468" y="2874405"/>
                  <a:ext cx="2981425" cy="292261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72" name="Google Shape;472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4817" l="5574" r="0" t="0"/>
                <a:stretch/>
              </p:blipFill>
              <p:spPr>
                <a:xfrm rot="-1630361">
                  <a:off x="6845493" y="3082928"/>
                  <a:ext cx="2842351" cy="23199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3" name="Google Shape;473;p1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7852779" y="3727077"/>
                  <a:ext cx="713078" cy="7259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74" name="Google Shape;474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645952">
                <a:off x="7952646" y="4208157"/>
                <a:ext cx="635913" cy="5656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5" name="Google Shape;475;p15"/>
            <p:cNvSpPr txBox="1"/>
            <p:nvPr/>
          </p:nvSpPr>
          <p:spPr>
            <a:xfrm>
              <a:off x="6907678" y="5673044"/>
              <a:ext cx="35868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整天就只會吃吃吃</a:t>
              </a:r>
              <a:endParaRPr sz="2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"/>
          <p:cNvSpPr/>
          <p:nvPr/>
        </p:nvSpPr>
        <p:spPr>
          <a:xfrm>
            <a:off x="-25400" y="5206701"/>
            <a:ext cx="12180078" cy="1667627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B6E4DB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-25400" y="4595813"/>
            <a:ext cx="12230100" cy="2262187"/>
          </a:xfrm>
          <a:custGeom>
            <a:rect b="b" l="l" r="r" t="t"/>
            <a:pathLst>
              <a:path extrusionOk="0" h="2262428" w="12230133">
                <a:moveTo>
                  <a:pt x="0" y="1340284"/>
                </a:moveTo>
                <a:lnTo>
                  <a:pt x="12229578" y="0"/>
                </a:lnTo>
                <a:cubicBezTo>
                  <a:pt x="12233753" y="1029716"/>
                  <a:pt x="12212877" y="1232712"/>
                  <a:pt x="12217052" y="2262428"/>
                </a:cubicBezTo>
                <a:lnTo>
                  <a:pt x="25052" y="2262428"/>
                </a:lnTo>
                <a:lnTo>
                  <a:pt x="0" y="1340284"/>
                </a:lnTo>
                <a:close/>
              </a:path>
            </a:pathLst>
          </a:custGeom>
          <a:solidFill>
            <a:srgbClr val="53BC8E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6"/>
          <p:cNvSpPr/>
          <p:nvPr/>
        </p:nvSpPr>
        <p:spPr>
          <a:xfrm>
            <a:off x="1535424" y="1199544"/>
            <a:ext cx="8925082" cy="5305187"/>
          </a:xfrm>
          <a:prstGeom prst="rect">
            <a:avLst/>
          </a:prstGeom>
          <a:solidFill>
            <a:schemeClr val="lt1"/>
          </a:solidFill>
          <a:ln cap="flat" cmpd="sng" w="1809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16"/>
          <p:cNvPicPr preferRelativeResize="0"/>
          <p:nvPr/>
        </p:nvPicPr>
        <p:blipFill rotWithShape="1">
          <a:blip r:embed="rId3">
            <a:alphaModFix/>
          </a:blip>
          <a:srcRect b="0" l="0" r="21220" t="0"/>
          <a:stretch/>
        </p:blipFill>
        <p:spPr>
          <a:xfrm>
            <a:off x="1585447" y="1222447"/>
            <a:ext cx="8864301" cy="520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6"/>
          <p:cNvPicPr preferRelativeResize="0"/>
          <p:nvPr/>
        </p:nvPicPr>
        <p:blipFill rotWithShape="1">
          <a:blip r:embed="rId4">
            <a:alphaModFix/>
          </a:blip>
          <a:srcRect b="0" l="0" r="19824" t="0"/>
          <a:stretch/>
        </p:blipFill>
        <p:spPr>
          <a:xfrm>
            <a:off x="1585447" y="1233144"/>
            <a:ext cx="8875059" cy="524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6"/>
          <p:cNvPicPr preferRelativeResize="0"/>
          <p:nvPr/>
        </p:nvPicPr>
        <p:blipFill rotWithShape="1">
          <a:blip r:embed="rId5">
            <a:alphaModFix/>
          </a:blip>
          <a:srcRect b="2192" l="642" r="47486" t="2441"/>
          <a:stretch/>
        </p:blipFill>
        <p:spPr>
          <a:xfrm>
            <a:off x="1535424" y="1210240"/>
            <a:ext cx="8914323" cy="5294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16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488" name="Google Shape;488;p16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6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摘要與抽象化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4CCBB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/>
          <p:nvPr/>
        </p:nvSpPr>
        <p:spPr>
          <a:xfrm>
            <a:off x="3058307" y="431602"/>
            <a:ext cx="5770732" cy="57707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17"/>
          <p:cNvGrpSpPr/>
          <p:nvPr/>
        </p:nvGrpSpPr>
        <p:grpSpPr>
          <a:xfrm>
            <a:off x="2699384" y="86498"/>
            <a:ext cx="6488577" cy="6483161"/>
            <a:chOff x="7613018" y="2315157"/>
            <a:chExt cx="4269531" cy="4265967"/>
          </a:xfrm>
        </p:grpSpPr>
        <p:sp>
          <p:nvSpPr>
            <p:cNvPr id="498" name="Google Shape;498;p17"/>
            <p:cNvSpPr/>
            <p:nvPr/>
          </p:nvSpPr>
          <p:spPr>
            <a:xfrm rot="-1545633">
              <a:off x="8147738" y="2851919"/>
              <a:ext cx="3200091" cy="3192442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51BFAA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8512274" y="3519367"/>
              <a:ext cx="2499334" cy="1842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設計</a:t>
              </a:r>
              <a:endParaRPr b="1" sz="8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8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演算法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"/>
          <p:cNvSpPr/>
          <p:nvPr/>
        </p:nvSpPr>
        <p:spPr>
          <a:xfrm>
            <a:off x="0" y="5454127"/>
            <a:ext cx="12154677" cy="1420201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5C9A5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8"/>
          <p:cNvSpPr/>
          <p:nvPr/>
        </p:nvSpPr>
        <p:spPr>
          <a:xfrm>
            <a:off x="8476652" y="107577"/>
            <a:ext cx="3715348" cy="6761183"/>
          </a:xfrm>
          <a:custGeom>
            <a:rect b="b" l="l" r="r" t="t"/>
            <a:pathLst>
              <a:path extrusionOk="0" h="2266034" w="3719220">
                <a:moveTo>
                  <a:pt x="0" y="2266034"/>
                </a:moveTo>
                <a:lnTo>
                  <a:pt x="3718665" y="0"/>
                </a:lnTo>
                <a:cubicBezTo>
                  <a:pt x="3722840" y="1029716"/>
                  <a:pt x="3701964" y="1232712"/>
                  <a:pt x="3706139" y="2262428"/>
                </a:cubicBezTo>
                <a:lnTo>
                  <a:pt x="0" y="226603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18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508" name="Google Shape;508;p18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18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演算法設計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8"/>
          <p:cNvSpPr txBox="1"/>
          <p:nvPr>
            <p:ph idx="1" type="body"/>
          </p:nvPr>
        </p:nvSpPr>
        <p:spPr>
          <a:xfrm>
            <a:off x="2340497" y="1479971"/>
            <a:ext cx="799382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Char char="•"/>
            </a:pP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開發解決問題的</a:t>
            </a:r>
            <a:r>
              <a:rPr b="1" lang="zh-TW" sz="32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”步驟、規則”</a:t>
            </a: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b="1" sz="32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800"/>
              <a:buNone/>
            </a:pPr>
            <a:r>
              <a:rPr b="1" lang="zh-TW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摺紙、煮飯、出遊規劃…</a:t>
            </a:r>
            <a:endParaRPr b="1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12" name="Google Shape;5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186" y="2689837"/>
            <a:ext cx="5396306" cy="367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"/>
          <p:cNvSpPr/>
          <p:nvPr/>
        </p:nvSpPr>
        <p:spPr>
          <a:xfrm>
            <a:off x="0" y="1731980"/>
            <a:ext cx="3076687" cy="5126021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3DA591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9"/>
          <p:cNvSpPr/>
          <p:nvPr/>
        </p:nvSpPr>
        <p:spPr>
          <a:xfrm>
            <a:off x="2581461" y="1"/>
            <a:ext cx="9610539" cy="6858000"/>
          </a:xfrm>
          <a:custGeom>
            <a:rect b="b" l="l" r="r" t="t"/>
            <a:pathLst>
              <a:path extrusionOk="0" h="2262428" w="9620555">
                <a:moveTo>
                  <a:pt x="0" y="2258879"/>
                </a:moveTo>
                <a:lnTo>
                  <a:pt x="9620000" y="0"/>
                </a:lnTo>
                <a:cubicBezTo>
                  <a:pt x="9624175" y="1029716"/>
                  <a:pt x="9603299" y="1232712"/>
                  <a:pt x="9607474" y="2262428"/>
                </a:cubicBezTo>
                <a:lnTo>
                  <a:pt x="0" y="2258879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p19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521" name="Google Shape;521;p19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19"/>
          <p:cNvSpPr/>
          <p:nvPr/>
        </p:nvSpPr>
        <p:spPr>
          <a:xfrm>
            <a:off x="758952" y="430103"/>
            <a:ext cx="3565622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演算法設計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19"/>
          <p:cNvPicPr preferRelativeResize="0"/>
          <p:nvPr/>
        </p:nvPicPr>
        <p:blipFill rotWithShape="1">
          <a:blip r:embed="rId3">
            <a:alphaModFix/>
          </a:blip>
          <a:srcRect b="4682" l="5690" r="72175" t="9033"/>
          <a:stretch/>
        </p:blipFill>
        <p:spPr>
          <a:xfrm>
            <a:off x="656626" y="1752196"/>
            <a:ext cx="2054710" cy="416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9"/>
          <p:cNvPicPr preferRelativeResize="0"/>
          <p:nvPr/>
        </p:nvPicPr>
        <p:blipFill rotWithShape="1">
          <a:blip r:embed="rId3">
            <a:alphaModFix/>
          </a:blip>
          <a:srcRect b="4941" l="27913" r="50415" t="8548"/>
          <a:stretch/>
        </p:blipFill>
        <p:spPr>
          <a:xfrm>
            <a:off x="3582966" y="1731980"/>
            <a:ext cx="2016240" cy="41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9"/>
          <p:cNvPicPr preferRelativeResize="0"/>
          <p:nvPr/>
        </p:nvPicPr>
        <p:blipFill rotWithShape="1">
          <a:blip r:embed="rId3">
            <a:alphaModFix/>
          </a:blip>
          <a:srcRect b="5648" l="49797" r="27719" t="8736"/>
          <a:stretch/>
        </p:blipFill>
        <p:spPr>
          <a:xfrm>
            <a:off x="6437406" y="1724290"/>
            <a:ext cx="2112607" cy="41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9"/>
          <p:cNvPicPr preferRelativeResize="0"/>
          <p:nvPr/>
        </p:nvPicPr>
        <p:blipFill rotWithShape="1">
          <a:blip r:embed="rId3">
            <a:alphaModFix/>
          </a:blip>
          <a:srcRect b="5462" l="71914" r="5140" t="6468"/>
          <a:stretch/>
        </p:blipFill>
        <p:spPr>
          <a:xfrm>
            <a:off x="9411913" y="1758739"/>
            <a:ext cx="2092266" cy="41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9"/>
          <p:cNvSpPr/>
          <p:nvPr/>
        </p:nvSpPr>
        <p:spPr>
          <a:xfrm>
            <a:off x="2797189" y="3615177"/>
            <a:ext cx="688490" cy="386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EE1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9"/>
          <p:cNvSpPr/>
          <p:nvPr/>
        </p:nvSpPr>
        <p:spPr>
          <a:xfrm>
            <a:off x="5683928" y="3652663"/>
            <a:ext cx="688490" cy="386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BC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9"/>
          <p:cNvSpPr/>
          <p:nvPr/>
        </p:nvSpPr>
        <p:spPr>
          <a:xfrm>
            <a:off x="8658228" y="3662870"/>
            <a:ext cx="688490" cy="3861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9"/>
          <p:cNvSpPr/>
          <p:nvPr/>
        </p:nvSpPr>
        <p:spPr>
          <a:xfrm>
            <a:off x="1582220" y="2172447"/>
            <a:ext cx="944840" cy="2445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9"/>
          <p:cNvSpPr/>
          <p:nvPr/>
        </p:nvSpPr>
        <p:spPr>
          <a:xfrm>
            <a:off x="1192740" y="2763849"/>
            <a:ext cx="944840" cy="7791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9"/>
          <p:cNvSpPr/>
          <p:nvPr/>
        </p:nvSpPr>
        <p:spPr>
          <a:xfrm>
            <a:off x="4125433" y="2763849"/>
            <a:ext cx="944840" cy="5327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9"/>
          <p:cNvSpPr/>
          <p:nvPr/>
        </p:nvSpPr>
        <p:spPr>
          <a:xfrm>
            <a:off x="7042508" y="2706546"/>
            <a:ext cx="944840" cy="2566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9"/>
          <p:cNvSpPr/>
          <p:nvPr/>
        </p:nvSpPr>
        <p:spPr>
          <a:xfrm>
            <a:off x="9990648" y="2817387"/>
            <a:ext cx="944840" cy="2566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19"/>
          <p:cNvGrpSpPr/>
          <p:nvPr/>
        </p:nvGrpSpPr>
        <p:grpSpPr>
          <a:xfrm>
            <a:off x="2527060" y="1721284"/>
            <a:ext cx="5239232" cy="4500550"/>
            <a:chOff x="3375769" y="1300879"/>
            <a:chExt cx="5239232" cy="4500550"/>
          </a:xfrm>
        </p:grpSpPr>
        <p:sp>
          <p:nvSpPr>
            <p:cNvPr id="537" name="Google Shape;537;p19"/>
            <p:cNvSpPr/>
            <p:nvPr/>
          </p:nvSpPr>
          <p:spPr>
            <a:xfrm>
              <a:off x="3375769" y="1300879"/>
              <a:ext cx="5239232" cy="45005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8" name="Google Shape;538;p19"/>
            <p:cNvPicPr preferRelativeResize="0"/>
            <p:nvPr/>
          </p:nvPicPr>
          <p:blipFill rotWithShape="1">
            <a:blip r:embed="rId4">
              <a:alphaModFix/>
            </a:blip>
            <a:srcRect b="22268" l="14804" r="14523" t="0"/>
            <a:stretch/>
          </p:blipFill>
          <p:spPr>
            <a:xfrm>
              <a:off x="4227755" y="1499053"/>
              <a:ext cx="3571539" cy="3022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19"/>
            <p:cNvSpPr/>
            <p:nvPr/>
          </p:nvSpPr>
          <p:spPr>
            <a:xfrm>
              <a:off x="4718093" y="4507248"/>
              <a:ext cx="295465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我快要餓死了</a:t>
              </a:r>
              <a:endParaRPr b="1" sz="3600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但爸媽不在家</a:t>
              </a:r>
              <a:endParaRPr sz="36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19"/>
          <p:cNvSpPr/>
          <p:nvPr/>
        </p:nvSpPr>
        <p:spPr>
          <a:xfrm>
            <a:off x="7173704" y="699610"/>
            <a:ext cx="4055633" cy="2162287"/>
          </a:xfrm>
          <a:prstGeom prst="cloudCallout">
            <a:avLst>
              <a:gd fmla="val -68048" name="adj1"/>
              <a:gd fmla="val 53545" name="adj2"/>
            </a:avLst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4516" y="1209329"/>
            <a:ext cx="1165691" cy="116569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9"/>
          <p:cNvSpPr/>
          <p:nvPr/>
        </p:nvSpPr>
        <p:spPr>
          <a:xfrm>
            <a:off x="8734684" y="1612954"/>
            <a:ext cx="944840" cy="2445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/>
          <p:nvPr/>
        </p:nvSpPr>
        <p:spPr>
          <a:xfrm>
            <a:off x="-85694" y="0"/>
            <a:ext cx="13427952" cy="6871648"/>
          </a:xfrm>
          <a:custGeom>
            <a:rect b="b" l="l" r="r" t="t"/>
            <a:pathLst>
              <a:path extrusionOk="0" h="6871650" w="10921796">
                <a:moveTo>
                  <a:pt x="5816396" y="0"/>
                </a:moveTo>
                <a:lnTo>
                  <a:pt x="10921796" y="0"/>
                </a:lnTo>
                <a:lnTo>
                  <a:pt x="10921796" y="6858002"/>
                </a:lnTo>
                <a:lnTo>
                  <a:pt x="10882130" y="6858002"/>
                </a:lnTo>
                <a:lnTo>
                  <a:pt x="5816396" y="6858002"/>
                </a:lnTo>
                <a:lnTo>
                  <a:pt x="5151927" y="6858002"/>
                </a:lnTo>
                <a:lnTo>
                  <a:pt x="3342649" y="6858002"/>
                </a:lnTo>
                <a:lnTo>
                  <a:pt x="0" y="6871650"/>
                </a:lnTo>
                <a:lnTo>
                  <a:pt x="33301" y="6057902"/>
                </a:lnTo>
                <a:lnTo>
                  <a:pt x="4222255" y="6057902"/>
                </a:lnTo>
                <a:lnTo>
                  <a:pt x="5816396" y="4607853"/>
                </a:lnTo>
                <a:lnTo>
                  <a:pt x="5816396" y="0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-100155" y="0"/>
            <a:ext cx="10971355" cy="6858000"/>
          </a:xfrm>
          <a:custGeom>
            <a:rect b="b" l="l" r="r" t="t"/>
            <a:pathLst>
              <a:path extrusionOk="0" h="6858002" w="8923692">
                <a:moveTo>
                  <a:pt x="3818292" y="0"/>
                </a:moveTo>
                <a:lnTo>
                  <a:pt x="8923692" y="0"/>
                </a:lnTo>
                <a:lnTo>
                  <a:pt x="8923692" y="6858002"/>
                </a:lnTo>
                <a:lnTo>
                  <a:pt x="8884026" y="6858002"/>
                </a:lnTo>
                <a:lnTo>
                  <a:pt x="3818292" y="6858002"/>
                </a:lnTo>
                <a:lnTo>
                  <a:pt x="3153823" y="6858002"/>
                </a:lnTo>
                <a:lnTo>
                  <a:pt x="1344545" y="6858002"/>
                </a:lnTo>
                <a:lnTo>
                  <a:pt x="0" y="6844354"/>
                </a:lnTo>
                <a:lnTo>
                  <a:pt x="33302" y="6044254"/>
                </a:lnTo>
                <a:lnTo>
                  <a:pt x="2224151" y="6057902"/>
                </a:lnTo>
                <a:lnTo>
                  <a:pt x="3818292" y="4607853"/>
                </a:lnTo>
                <a:lnTo>
                  <a:pt x="3818292" y="0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"/>
          <p:cNvGrpSpPr/>
          <p:nvPr/>
        </p:nvGrpSpPr>
        <p:grpSpPr>
          <a:xfrm>
            <a:off x="7227195" y="3748831"/>
            <a:ext cx="4672693" cy="1050925"/>
            <a:chOff x="8072356" y="1205108"/>
            <a:chExt cx="3492286" cy="986991"/>
          </a:xfrm>
        </p:grpSpPr>
        <p:sp>
          <p:nvSpPr>
            <p:cNvPr id="224" name="Google Shape;224;p2"/>
            <p:cNvSpPr/>
            <p:nvPr/>
          </p:nvSpPr>
          <p:spPr>
            <a:xfrm>
              <a:off x="8183921" y="1281145"/>
              <a:ext cx="3380721" cy="910954"/>
            </a:xfrm>
            <a:custGeom>
              <a:rect b="b" l="l" r="r" t="t"/>
              <a:pathLst>
                <a:path extrusionOk="0" h="1050066" w="3656237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"/>
          <p:cNvGrpSpPr/>
          <p:nvPr/>
        </p:nvGrpSpPr>
        <p:grpSpPr>
          <a:xfrm>
            <a:off x="5597501" y="1975489"/>
            <a:ext cx="4672693" cy="1050925"/>
            <a:chOff x="8072356" y="1205108"/>
            <a:chExt cx="3492286" cy="986991"/>
          </a:xfrm>
        </p:grpSpPr>
        <p:sp>
          <p:nvSpPr>
            <p:cNvPr id="228" name="Google Shape;228;p2"/>
            <p:cNvSpPr/>
            <p:nvPr/>
          </p:nvSpPr>
          <p:spPr>
            <a:xfrm>
              <a:off x="8183921" y="1281145"/>
              <a:ext cx="3380721" cy="910954"/>
            </a:xfrm>
            <a:custGeom>
              <a:rect b="b" l="l" r="r" t="t"/>
              <a:pathLst>
                <a:path extrusionOk="0" h="1050066" w="3656237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2"/>
          <p:cNvSpPr txBox="1"/>
          <p:nvPr/>
        </p:nvSpPr>
        <p:spPr>
          <a:xfrm>
            <a:off x="6261677" y="2100775"/>
            <a:ext cx="33647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什麼是運算思維</a:t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1" name="Google Shape;231;p2"/>
          <p:cNvSpPr txBox="1"/>
          <p:nvPr/>
        </p:nvSpPr>
        <p:spPr>
          <a:xfrm>
            <a:off x="7849109" y="3890836"/>
            <a:ext cx="33650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運算思維核心能力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2"/>
          <p:cNvSpPr/>
          <p:nvPr/>
        </p:nvSpPr>
        <p:spPr>
          <a:xfrm>
            <a:off x="-117142" y="316592"/>
            <a:ext cx="13065698" cy="6890657"/>
          </a:xfrm>
          <a:custGeom>
            <a:rect b="b" l="l" r="r" t="t"/>
            <a:pathLst>
              <a:path extrusionOk="0" h="6890659" w="11568151">
                <a:moveTo>
                  <a:pt x="4395394" y="32657"/>
                </a:moveTo>
                <a:lnTo>
                  <a:pt x="9500794" y="32657"/>
                </a:lnTo>
                <a:lnTo>
                  <a:pt x="11568151" y="0"/>
                </a:lnTo>
                <a:lnTo>
                  <a:pt x="11553694" y="6818995"/>
                </a:lnTo>
                <a:lnTo>
                  <a:pt x="4395394" y="6890659"/>
                </a:lnTo>
                <a:lnTo>
                  <a:pt x="3730925" y="6890659"/>
                </a:lnTo>
                <a:lnTo>
                  <a:pt x="1921647" y="6890659"/>
                </a:lnTo>
                <a:lnTo>
                  <a:pt x="0" y="6863363"/>
                </a:lnTo>
                <a:lnTo>
                  <a:pt x="24167" y="6076911"/>
                </a:lnTo>
                <a:lnTo>
                  <a:pt x="2801253" y="6090559"/>
                </a:lnTo>
                <a:lnTo>
                  <a:pt x="4395394" y="4640510"/>
                </a:lnTo>
                <a:lnTo>
                  <a:pt x="4395394" y="32657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A59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0"/>
          <p:cNvSpPr/>
          <p:nvPr/>
        </p:nvSpPr>
        <p:spPr>
          <a:xfrm>
            <a:off x="1441525" y="1118795"/>
            <a:ext cx="9144000" cy="479791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0"/>
          <p:cNvSpPr/>
          <p:nvPr/>
        </p:nvSpPr>
        <p:spPr>
          <a:xfrm>
            <a:off x="1904104" y="1543723"/>
            <a:ext cx="8218842" cy="3948055"/>
          </a:xfrm>
          <a:prstGeom prst="ellipse">
            <a:avLst/>
          </a:pr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0"/>
          <p:cNvSpPr/>
          <p:nvPr/>
        </p:nvSpPr>
        <p:spPr>
          <a:xfrm>
            <a:off x="2767015" y="1764702"/>
            <a:ext cx="6817892" cy="276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問題Q</a:t>
            </a:r>
            <a:endParaRPr/>
          </a:p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怎麼把英文讀好?</a:t>
            </a:r>
            <a:endParaRPr b="1" sz="6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1"/>
          <p:cNvSpPr/>
          <p:nvPr/>
        </p:nvSpPr>
        <p:spPr>
          <a:xfrm>
            <a:off x="0" y="4496697"/>
            <a:ext cx="12154677" cy="2377632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5C9A5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1"/>
          <p:cNvSpPr/>
          <p:nvPr/>
        </p:nvSpPr>
        <p:spPr>
          <a:xfrm>
            <a:off x="8476652" y="4744122"/>
            <a:ext cx="3715348" cy="2124638"/>
          </a:xfrm>
          <a:custGeom>
            <a:rect b="b" l="l" r="r" t="t"/>
            <a:pathLst>
              <a:path extrusionOk="0" h="2266034" w="3719220">
                <a:moveTo>
                  <a:pt x="0" y="2266034"/>
                </a:moveTo>
                <a:lnTo>
                  <a:pt x="3718665" y="0"/>
                </a:lnTo>
                <a:cubicBezTo>
                  <a:pt x="3722840" y="1029716"/>
                  <a:pt x="3701964" y="1232712"/>
                  <a:pt x="3706139" y="2262428"/>
                </a:cubicBezTo>
                <a:lnTo>
                  <a:pt x="0" y="226603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8" name="Google Shape;558;p21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559" name="Google Shape;559;p21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21"/>
          <p:cNvSpPr/>
          <p:nvPr/>
        </p:nvSpPr>
        <p:spPr>
          <a:xfrm>
            <a:off x="758952" y="430103"/>
            <a:ext cx="680367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怎麼把英文讀好? – 拆解</a:t>
            </a:r>
            <a:endParaRPr b="1" sz="44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5254559" y="4252615"/>
            <a:ext cx="164660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英文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928298" y="3996750"/>
            <a:ext cx="3516243" cy="2201135"/>
          </a:xfrm>
          <a:prstGeom prst="wedgeEllipseCallout">
            <a:avLst>
              <a:gd fmla="val 64432" name="adj1"/>
              <a:gd fmla="val -58288" name="adj2"/>
            </a:avLst>
          </a:pr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7382686" y="3737329"/>
            <a:ext cx="3980532" cy="2810969"/>
          </a:xfrm>
          <a:prstGeom prst="wedgeEllipseCallout">
            <a:avLst>
              <a:gd fmla="val -55852" name="adj1"/>
              <a:gd fmla="val -50050" name="adj2"/>
            </a:avLst>
          </a:prstGeom>
          <a:solidFill>
            <a:srgbClr val="7FCF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1"/>
          <p:cNvSpPr/>
          <p:nvPr/>
        </p:nvSpPr>
        <p:spPr>
          <a:xfrm>
            <a:off x="1274899" y="1759779"/>
            <a:ext cx="2823039" cy="1676736"/>
          </a:xfrm>
          <a:prstGeom prst="wedgeEllipseCallout">
            <a:avLst>
              <a:gd fmla="val 71711" name="adj1"/>
              <a:gd fmla="val 41590" name="adj2"/>
            </a:avLst>
          </a:prstGeom>
          <a:solidFill>
            <a:srgbClr val="B6E4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1"/>
          <p:cNvSpPr/>
          <p:nvPr/>
        </p:nvSpPr>
        <p:spPr>
          <a:xfrm>
            <a:off x="1786171" y="2065633"/>
            <a:ext cx="18004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片語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1"/>
          <p:cNvSpPr/>
          <p:nvPr/>
        </p:nvSpPr>
        <p:spPr>
          <a:xfrm>
            <a:off x="7948746" y="578057"/>
            <a:ext cx="3092521" cy="2164683"/>
          </a:xfrm>
          <a:prstGeom prst="wedgeEllipseCallout">
            <a:avLst>
              <a:gd fmla="val -65351" name="adj1"/>
              <a:gd fmla="val 47657" name="adj2"/>
            </a:avLst>
          </a:prstGeom>
          <a:solidFill>
            <a:srgbClr val="8CD4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1"/>
          <p:cNvSpPr/>
          <p:nvPr/>
        </p:nvSpPr>
        <p:spPr>
          <a:xfrm>
            <a:off x="8594759" y="1145955"/>
            <a:ext cx="18004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句型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1"/>
          <p:cNvSpPr/>
          <p:nvPr/>
        </p:nvSpPr>
        <p:spPr>
          <a:xfrm>
            <a:off x="1762463" y="4589485"/>
            <a:ext cx="18004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時態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8390966" y="4668113"/>
            <a:ext cx="18004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單字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331" y="1821488"/>
            <a:ext cx="24384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>
            <a:off x="0" y="4496697"/>
            <a:ext cx="12154677" cy="2377632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5C9A5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2"/>
          <p:cNvSpPr/>
          <p:nvPr/>
        </p:nvSpPr>
        <p:spPr>
          <a:xfrm>
            <a:off x="8476652" y="4744122"/>
            <a:ext cx="3715348" cy="2124638"/>
          </a:xfrm>
          <a:custGeom>
            <a:rect b="b" l="l" r="r" t="t"/>
            <a:pathLst>
              <a:path extrusionOk="0" h="2266034" w="3719220">
                <a:moveTo>
                  <a:pt x="0" y="2266034"/>
                </a:moveTo>
                <a:lnTo>
                  <a:pt x="3718665" y="0"/>
                </a:lnTo>
                <a:cubicBezTo>
                  <a:pt x="3722840" y="1029716"/>
                  <a:pt x="3701964" y="1232712"/>
                  <a:pt x="3706139" y="2262428"/>
                </a:cubicBezTo>
                <a:lnTo>
                  <a:pt x="0" y="226603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9" name="Google Shape;579;p22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580" name="Google Shape;580;p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" name="Google Shape;582;p22"/>
          <p:cNvSpPr/>
          <p:nvPr/>
        </p:nvSpPr>
        <p:spPr>
          <a:xfrm>
            <a:off x="758951" y="430103"/>
            <a:ext cx="7835807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怎麼把英文讀好? – 找出規律</a:t>
            </a:r>
            <a:endParaRPr b="1" sz="44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3" name="Google Shape;583;p22"/>
          <p:cNvSpPr/>
          <p:nvPr/>
        </p:nvSpPr>
        <p:spPr>
          <a:xfrm>
            <a:off x="1128236" y="1836350"/>
            <a:ext cx="327044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writer </a:t>
            </a:r>
            <a:r>
              <a:rPr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作家</a:t>
            </a:r>
            <a:endParaRPr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4" name="Google Shape;584;p22"/>
          <p:cNvSpPr/>
          <p:nvPr/>
        </p:nvSpPr>
        <p:spPr>
          <a:xfrm>
            <a:off x="7062276" y="3439778"/>
            <a:ext cx="35092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farmer</a:t>
            </a:r>
            <a:r>
              <a:rPr b="1" lang="zh-TW" sz="48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農夫</a:t>
            </a:r>
            <a:endParaRPr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5" name="Google Shape;585;p22"/>
          <p:cNvSpPr/>
          <p:nvPr/>
        </p:nvSpPr>
        <p:spPr>
          <a:xfrm>
            <a:off x="1128236" y="3427320"/>
            <a:ext cx="36150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dancer</a:t>
            </a:r>
            <a:r>
              <a:rPr b="1" lang="zh-TW" sz="48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舞者</a:t>
            </a:r>
            <a:endParaRPr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7062276" y="1831369"/>
            <a:ext cx="32720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buyer</a:t>
            </a:r>
            <a:r>
              <a:rPr b="1" lang="zh-TW" sz="48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買家</a:t>
            </a:r>
            <a:endParaRPr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7" name="Google Shape;587;p22"/>
          <p:cNvSpPr/>
          <p:nvPr/>
        </p:nvSpPr>
        <p:spPr>
          <a:xfrm>
            <a:off x="7062276" y="4995065"/>
            <a:ext cx="3443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signer</a:t>
            </a:r>
            <a:r>
              <a:rPr b="1" lang="zh-TW" sz="48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歌手</a:t>
            </a:r>
            <a:endParaRPr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1230827" y="4995066"/>
            <a:ext cx="34099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</a:t>
            </a:r>
            <a:r>
              <a:rPr b="1" lang="zh-TW" sz="48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玩家</a:t>
            </a:r>
            <a:endParaRPr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1033657" y="2451366"/>
            <a:ext cx="36070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write(</a:t>
            </a:r>
            <a:r>
              <a:rPr lang="zh-TW" sz="40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寫</a:t>
            </a: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+ er</a:t>
            </a:r>
            <a:endParaRPr sz="4000">
              <a:solidFill>
                <a:srgbClr val="66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0" name="Google Shape;590;p22"/>
          <p:cNvSpPr/>
          <p:nvPr/>
        </p:nvSpPr>
        <p:spPr>
          <a:xfrm>
            <a:off x="758951" y="4065881"/>
            <a:ext cx="44726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dance(</a:t>
            </a:r>
            <a:r>
              <a:rPr lang="zh-TW" sz="40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跳舞</a:t>
            </a: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+ er</a:t>
            </a:r>
            <a:endParaRPr sz="4000">
              <a:solidFill>
                <a:srgbClr val="66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242901" y="5729321"/>
            <a:ext cx="343395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play(</a:t>
            </a:r>
            <a:r>
              <a:rPr lang="zh-TW" sz="40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玩</a:t>
            </a: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+ er</a:t>
            </a:r>
            <a:endParaRPr sz="4000">
              <a:solidFill>
                <a:srgbClr val="66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2" name="Google Shape;592;p22"/>
          <p:cNvSpPr/>
          <p:nvPr/>
        </p:nvSpPr>
        <p:spPr>
          <a:xfrm>
            <a:off x="7041437" y="2451769"/>
            <a:ext cx="329288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buy(</a:t>
            </a:r>
            <a:r>
              <a:rPr lang="zh-TW" sz="40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買</a:t>
            </a: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+ er</a:t>
            </a:r>
            <a:endParaRPr sz="4000">
              <a:solidFill>
                <a:srgbClr val="66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3" name="Google Shape;593;p22"/>
          <p:cNvSpPr/>
          <p:nvPr/>
        </p:nvSpPr>
        <p:spPr>
          <a:xfrm>
            <a:off x="6706409" y="4065881"/>
            <a:ext cx="422102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farm (</a:t>
            </a:r>
            <a:r>
              <a:rPr lang="zh-TW" sz="40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農場</a:t>
            </a: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+ er</a:t>
            </a:r>
            <a:endParaRPr sz="4000">
              <a:solidFill>
                <a:srgbClr val="66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4" name="Google Shape;594;p22"/>
          <p:cNvSpPr/>
          <p:nvPr/>
        </p:nvSpPr>
        <p:spPr>
          <a:xfrm>
            <a:off x="6837294" y="5729321"/>
            <a:ext cx="415851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 (</a:t>
            </a:r>
            <a:r>
              <a:rPr lang="zh-TW" sz="4000">
                <a:solidFill>
                  <a:srgbClr val="66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唱歌</a:t>
            </a:r>
            <a:r>
              <a:rPr b="1" lang="zh-TW" sz="4400">
                <a:solidFill>
                  <a:srgbClr val="66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+ er</a:t>
            </a:r>
            <a:endParaRPr sz="4000">
              <a:solidFill>
                <a:srgbClr val="66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5" name="Google Shape;595;p22"/>
          <p:cNvSpPr/>
          <p:nvPr/>
        </p:nvSpPr>
        <p:spPr>
          <a:xfrm>
            <a:off x="8476652" y="658441"/>
            <a:ext cx="233910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職業相關英文單字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3"/>
          <p:cNvSpPr/>
          <p:nvPr/>
        </p:nvSpPr>
        <p:spPr>
          <a:xfrm>
            <a:off x="0" y="4496697"/>
            <a:ext cx="12154677" cy="2377632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5C9A5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3"/>
          <p:cNvSpPr/>
          <p:nvPr/>
        </p:nvSpPr>
        <p:spPr>
          <a:xfrm>
            <a:off x="8476652" y="4744122"/>
            <a:ext cx="3715348" cy="2124638"/>
          </a:xfrm>
          <a:custGeom>
            <a:rect b="b" l="l" r="r" t="t"/>
            <a:pathLst>
              <a:path extrusionOk="0" h="2266034" w="3719220">
                <a:moveTo>
                  <a:pt x="0" y="2266034"/>
                </a:moveTo>
                <a:lnTo>
                  <a:pt x="3718665" y="0"/>
                </a:lnTo>
                <a:cubicBezTo>
                  <a:pt x="3722840" y="1029716"/>
                  <a:pt x="3701964" y="1232712"/>
                  <a:pt x="3706139" y="2262428"/>
                </a:cubicBezTo>
                <a:lnTo>
                  <a:pt x="0" y="226603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23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604" name="Google Shape;604;p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6" name="Google Shape;606;p23"/>
          <p:cNvSpPr/>
          <p:nvPr/>
        </p:nvSpPr>
        <p:spPr>
          <a:xfrm>
            <a:off x="758951" y="430103"/>
            <a:ext cx="8557171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怎麼把英文讀好? – 摘要抽象化</a:t>
            </a:r>
            <a:endParaRPr b="1" sz="44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7" name="Google Shape;607;p23"/>
          <p:cNvSpPr/>
          <p:nvPr/>
        </p:nvSpPr>
        <p:spPr>
          <a:xfrm>
            <a:off x="2414482" y="2164580"/>
            <a:ext cx="690164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職業相關英文單字</a:t>
            </a:r>
            <a:endParaRPr b="1" sz="4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動作/名詞 + </a:t>
            </a:r>
            <a:r>
              <a:rPr b="1" lang="zh-TW" sz="44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er</a:t>
            </a:r>
            <a:endParaRPr b="1" sz="44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8" name="Google Shape;608;p23"/>
          <p:cNvSpPr/>
          <p:nvPr/>
        </p:nvSpPr>
        <p:spPr>
          <a:xfrm>
            <a:off x="2414482" y="4299167"/>
            <a:ext cx="690164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7570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★ 還有 +ist / 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75707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★ 但仍有些許例外</a:t>
            </a:r>
            <a:endParaRPr b="1" sz="2800">
              <a:solidFill>
                <a:srgbClr val="75707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4"/>
          <p:cNvSpPr/>
          <p:nvPr/>
        </p:nvSpPr>
        <p:spPr>
          <a:xfrm>
            <a:off x="0" y="4496697"/>
            <a:ext cx="12154677" cy="2377632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CCECE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4"/>
          <p:cNvSpPr/>
          <p:nvPr/>
        </p:nvSpPr>
        <p:spPr>
          <a:xfrm>
            <a:off x="8476652" y="4744122"/>
            <a:ext cx="3715348" cy="2124638"/>
          </a:xfrm>
          <a:custGeom>
            <a:rect b="b" l="l" r="r" t="t"/>
            <a:pathLst>
              <a:path extrusionOk="0" h="2266034" w="3719220">
                <a:moveTo>
                  <a:pt x="0" y="2266034"/>
                </a:moveTo>
                <a:lnTo>
                  <a:pt x="3718665" y="0"/>
                </a:lnTo>
                <a:cubicBezTo>
                  <a:pt x="3722840" y="1029716"/>
                  <a:pt x="3701964" y="1232712"/>
                  <a:pt x="3706139" y="2262428"/>
                </a:cubicBezTo>
                <a:lnTo>
                  <a:pt x="0" y="226603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6" name="Google Shape;616;p24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617" name="Google Shape;617;p24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24"/>
          <p:cNvSpPr/>
          <p:nvPr/>
        </p:nvSpPr>
        <p:spPr>
          <a:xfrm>
            <a:off x="758951" y="430103"/>
            <a:ext cx="8621717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怎麼把英文讀好? – 演算法設計</a:t>
            </a:r>
            <a:endParaRPr b="1" sz="4400">
              <a:solidFill>
                <a:srgbClr val="40404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0" name="Google Shape;620;p24"/>
          <p:cNvSpPr/>
          <p:nvPr/>
        </p:nvSpPr>
        <p:spPr>
          <a:xfrm>
            <a:off x="1046855" y="2326996"/>
            <a:ext cx="1768999" cy="3417946"/>
          </a:xfrm>
          <a:custGeom>
            <a:rect b="b" l="l" r="r" t="t"/>
            <a:pathLst>
              <a:path extrusionOk="0" h="3417946" w="1768999">
                <a:moveTo>
                  <a:pt x="0" y="176900"/>
                </a:moveTo>
                <a:cubicBezTo>
                  <a:pt x="0" y="79201"/>
                  <a:pt x="79201" y="0"/>
                  <a:pt x="176900" y="0"/>
                </a:cubicBezTo>
                <a:lnTo>
                  <a:pt x="1592099" y="0"/>
                </a:lnTo>
                <a:cubicBezTo>
                  <a:pt x="1689798" y="0"/>
                  <a:pt x="1768999" y="79201"/>
                  <a:pt x="1768999" y="176900"/>
                </a:cubicBezTo>
                <a:lnTo>
                  <a:pt x="1768999" y="3241046"/>
                </a:lnTo>
                <a:cubicBezTo>
                  <a:pt x="1768999" y="3338745"/>
                  <a:pt x="1689798" y="3417946"/>
                  <a:pt x="1592099" y="3417946"/>
                </a:cubicBezTo>
                <a:lnTo>
                  <a:pt x="176900" y="3417946"/>
                </a:lnTo>
                <a:cubicBezTo>
                  <a:pt x="79201" y="3417946"/>
                  <a:pt x="0" y="3338745"/>
                  <a:pt x="0" y="3241046"/>
                </a:cubicBezTo>
                <a:lnTo>
                  <a:pt x="0" y="176900"/>
                </a:lnTo>
                <a:close/>
              </a:path>
            </a:pathLst>
          </a:custGeom>
          <a:solidFill>
            <a:srgbClr val="9DDB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4"/>
          <p:cNvSpPr txBox="1"/>
          <p:nvPr/>
        </p:nvSpPr>
        <p:spPr>
          <a:xfrm rot="5400000">
            <a:off x="222377" y="3151448"/>
            <a:ext cx="3417946" cy="176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550" lIns="257550" spcFirstLastPara="1" rIns="257550" wrap="square" tIns="257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整理單字</a:t>
            </a:r>
            <a:endParaRPr b="1" sz="5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2" name="Google Shape;622;p24"/>
          <p:cNvSpPr/>
          <p:nvPr/>
        </p:nvSpPr>
        <p:spPr>
          <a:xfrm>
            <a:off x="2992755" y="3816613"/>
            <a:ext cx="375027" cy="438711"/>
          </a:xfrm>
          <a:custGeom>
            <a:rect b="b" l="l" r="r" t="t"/>
            <a:pathLst>
              <a:path extrusionOk="0" h="438711" w="375027">
                <a:moveTo>
                  <a:pt x="0" y="87742"/>
                </a:moveTo>
                <a:lnTo>
                  <a:pt x="187514" y="87742"/>
                </a:lnTo>
                <a:lnTo>
                  <a:pt x="187514" y="0"/>
                </a:lnTo>
                <a:lnTo>
                  <a:pt x="375027" y="219356"/>
                </a:lnTo>
                <a:lnTo>
                  <a:pt x="187514" y="438711"/>
                </a:lnTo>
                <a:lnTo>
                  <a:pt x="187514" y="350969"/>
                </a:lnTo>
                <a:lnTo>
                  <a:pt x="0" y="350969"/>
                </a:lnTo>
                <a:lnTo>
                  <a:pt x="0" y="87742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87725" lIns="0" spcFirstLastPara="1" rIns="112500" wrap="square" tIns="87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4"/>
          <p:cNvSpPr/>
          <p:nvPr/>
        </p:nvSpPr>
        <p:spPr>
          <a:xfrm>
            <a:off x="3523454" y="2326996"/>
            <a:ext cx="1768999" cy="3417946"/>
          </a:xfrm>
          <a:custGeom>
            <a:rect b="b" l="l" r="r" t="t"/>
            <a:pathLst>
              <a:path extrusionOk="0" h="3417946" w="1768999">
                <a:moveTo>
                  <a:pt x="0" y="176900"/>
                </a:moveTo>
                <a:cubicBezTo>
                  <a:pt x="0" y="79201"/>
                  <a:pt x="79201" y="0"/>
                  <a:pt x="176900" y="0"/>
                </a:cubicBezTo>
                <a:lnTo>
                  <a:pt x="1592099" y="0"/>
                </a:lnTo>
                <a:cubicBezTo>
                  <a:pt x="1689798" y="0"/>
                  <a:pt x="1768999" y="79201"/>
                  <a:pt x="1768999" y="176900"/>
                </a:cubicBezTo>
                <a:lnTo>
                  <a:pt x="1768999" y="3241046"/>
                </a:lnTo>
                <a:cubicBezTo>
                  <a:pt x="1768999" y="3338745"/>
                  <a:pt x="1689798" y="3417946"/>
                  <a:pt x="1592099" y="3417946"/>
                </a:cubicBezTo>
                <a:lnTo>
                  <a:pt x="176900" y="3417946"/>
                </a:lnTo>
                <a:cubicBezTo>
                  <a:pt x="79201" y="3417946"/>
                  <a:pt x="0" y="3338745"/>
                  <a:pt x="0" y="3241046"/>
                </a:cubicBezTo>
                <a:lnTo>
                  <a:pt x="0" y="176900"/>
                </a:lnTo>
                <a:close/>
              </a:path>
            </a:pathLst>
          </a:custGeom>
          <a:solidFill>
            <a:srgbClr val="74CC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4"/>
          <p:cNvSpPr txBox="1"/>
          <p:nvPr/>
        </p:nvSpPr>
        <p:spPr>
          <a:xfrm rot="5400000">
            <a:off x="2698976" y="3151448"/>
            <a:ext cx="3417946" cy="176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34675" lIns="234675" spcFirstLastPara="1" rIns="234675" wrap="square" tIns="234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背單字</a:t>
            </a:r>
            <a:endParaRPr b="1" sz="4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5" name="Google Shape;625;p24"/>
          <p:cNvSpPr/>
          <p:nvPr/>
        </p:nvSpPr>
        <p:spPr>
          <a:xfrm>
            <a:off x="5469354" y="3816613"/>
            <a:ext cx="375027" cy="438711"/>
          </a:xfrm>
          <a:custGeom>
            <a:rect b="b" l="l" r="r" t="t"/>
            <a:pathLst>
              <a:path extrusionOk="0" h="438711" w="375027">
                <a:moveTo>
                  <a:pt x="0" y="87742"/>
                </a:moveTo>
                <a:lnTo>
                  <a:pt x="187514" y="87742"/>
                </a:lnTo>
                <a:lnTo>
                  <a:pt x="187514" y="0"/>
                </a:lnTo>
                <a:lnTo>
                  <a:pt x="375027" y="219356"/>
                </a:lnTo>
                <a:lnTo>
                  <a:pt x="187514" y="438711"/>
                </a:lnTo>
                <a:lnTo>
                  <a:pt x="187514" y="350969"/>
                </a:lnTo>
                <a:lnTo>
                  <a:pt x="0" y="350969"/>
                </a:lnTo>
                <a:lnTo>
                  <a:pt x="0" y="87742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87725" lIns="0" spcFirstLastPara="1" rIns="112500" wrap="square" tIns="87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4"/>
          <p:cNvSpPr/>
          <p:nvPr/>
        </p:nvSpPr>
        <p:spPr>
          <a:xfrm>
            <a:off x="6000053" y="2326996"/>
            <a:ext cx="1768999" cy="3417946"/>
          </a:xfrm>
          <a:custGeom>
            <a:rect b="b" l="l" r="r" t="t"/>
            <a:pathLst>
              <a:path extrusionOk="0" h="3417946" w="1768999">
                <a:moveTo>
                  <a:pt x="0" y="176900"/>
                </a:moveTo>
                <a:cubicBezTo>
                  <a:pt x="0" y="79201"/>
                  <a:pt x="79201" y="0"/>
                  <a:pt x="176900" y="0"/>
                </a:cubicBezTo>
                <a:lnTo>
                  <a:pt x="1592099" y="0"/>
                </a:lnTo>
                <a:cubicBezTo>
                  <a:pt x="1689798" y="0"/>
                  <a:pt x="1768999" y="79201"/>
                  <a:pt x="1768999" y="176900"/>
                </a:cubicBezTo>
                <a:lnTo>
                  <a:pt x="1768999" y="3241046"/>
                </a:lnTo>
                <a:cubicBezTo>
                  <a:pt x="1768999" y="3338745"/>
                  <a:pt x="1689798" y="3417946"/>
                  <a:pt x="1592099" y="3417946"/>
                </a:cubicBezTo>
                <a:lnTo>
                  <a:pt x="176900" y="3417946"/>
                </a:lnTo>
                <a:cubicBezTo>
                  <a:pt x="79201" y="3417946"/>
                  <a:pt x="0" y="3338745"/>
                  <a:pt x="0" y="3241046"/>
                </a:cubicBezTo>
                <a:lnTo>
                  <a:pt x="0" y="176900"/>
                </a:lnTo>
                <a:close/>
              </a:path>
            </a:pathLst>
          </a:custGeom>
          <a:solidFill>
            <a:srgbClr val="53BC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4"/>
          <p:cNvSpPr txBox="1"/>
          <p:nvPr/>
        </p:nvSpPr>
        <p:spPr>
          <a:xfrm rot="5400000">
            <a:off x="5175577" y="3151448"/>
            <a:ext cx="3417946" cy="176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550" lIns="257550" spcFirstLastPara="1" rIns="257550" wrap="square" tIns="257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做習題</a:t>
            </a:r>
            <a:endParaRPr b="1" sz="5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7945953" y="3816613"/>
            <a:ext cx="375027" cy="438711"/>
          </a:xfrm>
          <a:custGeom>
            <a:rect b="b" l="l" r="r" t="t"/>
            <a:pathLst>
              <a:path extrusionOk="0" h="438711" w="375027">
                <a:moveTo>
                  <a:pt x="0" y="87742"/>
                </a:moveTo>
                <a:lnTo>
                  <a:pt x="187514" y="87742"/>
                </a:lnTo>
                <a:lnTo>
                  <a:pt x="187514" y="0"/>
                </a:lnTo>
                <a:lnTo>
                  <a:pt x="375027" y="219356"/>
                </a:lnTo>
                <a:lnTo>
                  <a:pt x="187514" y="438711"/>
                </a:lnTo>
                <a:lnTo>
                  <a:pt x="187514" y="350969"/>
                </a:lnTo>
                <a:lnTo>
                  <a:pt x="0" y="350969"/>
                </a:lnTo>
                <a:lnTo>
                  <a:pt x="0" y="87742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anchorCtr="0" anchor="ctr" bIns="87725" lIns="0" spcFirstLastPara="1" rIns="112500" wrap="square" tIns="87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8476652" y="2326996"/>
            <a:ext cx="1768999" cy="3417946"/>
          </a:xfrm>
          <a:custGeom>
            <a:rect b="b" l="l" r="r" t="t"/>
            <a:pathLst>
              <a:path extrusionOk="0" h="3417946" w="1768999">
                <a:moveTo>
                  <a:pt x="0" y="176900"/>
                </a:moveTo>
                <a:cubicBezTo>
                  <a:pt x="0" y="79201"/>
                  <a:pt x="79201" y="0"/>
                  <a:pt x="176900" y="0"/>
                </a:cubicBezTo>
                <a:lnTo>
                  <a:pt x="1592099" y="0"/>
                </a:lnTo>
                <a:cubicBezTo>
                  <a:pt x="1689798" y="0"/>
                  <a:pt x="1768999" y="79201"/>
                  <a:pt x="1768999" y="176900"/>
                </a:cubicBezTo>
                <a:lnTo>
                  <a:pt x="1768999" y="3241046"/>
                </a:lnTo>
                <a:cubicBezTo>
                  <a:pt x="1768999" y="3338745"/>
                  <a:pt x="1689798" y="3417946"/>
                  <a:pt x="1592099" y="3417946"/>
                </a:cubicBezTo>
                <a:lnTo>
                  <a:pt x="176900" y="3417946"/>
                </a:lnTo>
                <a:cubicBezTo>
                  <a:pt x="79201" y="3417946"/>
                  <a:pt x="0" y="3338745"/>
                  <a:pt x="0" y="3241046"/>
                </a:cubicBezTo>
                <a:lnTo>
                  <a:pt x="0" y="176900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4"/>
          <p:cNvSpPr txBox="1"/>
          <p:nvPr/>
        </p:nvSpPr>
        <p:spPr>
          <a:xfrm rot="5400000">
            <a:off x="7652177" y="3151448"/>
            <a:ext cx="3417946" cy="176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550" lIns="257550" spcFirstLastPara="1" rIns="257550" wrap="square" tIns="257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做測驗</a:t>
            </a:r>
            <a:endParaRPr b="1" sz="5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1" name="Google Shape;631;p24"/>
          <p:cNvSpPr/>
          <p:nvPr/>
        </p:nvSpPr>
        <p:spPr>
          <a:xfrm rot="10800000">
            <a:off x="4237732" y="5868654"/>
            <a:ext cx="5228215" cy="629226"/>
          </a:xfrm>
          <a:prstGeom prst="uturnArrow">
            <a:avLst>
              <a:gd fmla="val 25000" name="adj1"/>
              <a:gd fmla="val 25000" name="adj2"/>
              <a:gd fmla="val 31667" name="adj3"/>
              <a:gd fmla="val 43750" name="adj4"/>
              <a:gd fmla="val 100000" name="adj5"/>
            </a:avLst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4"/>
          <p:cNvSpPr/>
          <p:nvPr/>
        </p:nvSpPr>
        <p:spPr>
          <a:xfrm flipH="1">
            <a:off x="1722235" y="1624666"/>
            <a:ext cx="5228215" cy="578618"/>
          </a:xfrm>
          <a:prstGeom prst="uturnArrow">
            <a:avLst>
              <a:gd fmla="val 25000" name="adj1"/>
              <a:gd fmla="val 25000" name="adj2"/>
              <a:gd fmla="val 31667" name="adj3"/>
              <a:gd fmla="val 43750" name="adj4"/>
              <a:gd fmla="val 100000" name="adj5"/>
            </a:avLst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88349">
            <a:off x="8009304" y="220451"/>
            <a:ext cx="4472693" cy="392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A59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5"/>
          <p:cNvSpPr/>
          <p:nvPr/>
        </p:nvSpPr>
        <p:spPr>
          <a:xfrm>
            <a:off x="547688" y="-19050"/>
            <a:ext cx="11180762" cy="6889750"/>
          </a:xfrm>
          <a:custGeom>
            <a:rect b="b" l="l" r="r" t="t"/>
            <a:pathLst>
              <a:path extrusionOk="0" h="6889953" w="1118096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641" name="Google Shape;641;p25"/>
          <p:cNvGrpSpPr/>
          <p:nvPr/>
        </p:nvGrpSpPr>
        <p:grpSpPr>
          <a:xfrm>
            <a:off x="3001963" y="2133600"/>
            <a:ext cx="5722937" cy="2776538"/>
            <a:chOff x="3002022" y="2133436"/>
            <a:chExt cx="5723415" cy="2776325"/>
          </a:xfrm>
        </p:grpSpPr>
        <p:sp>
          <p:nvSpPr>
            <p:cNvPr id="642" name="Google Shape;642;p25"/>
            <p:cNvSpPr/>
            <p:nvPr/>
          </p:nvSpPr>
          <p:spPr>
            <a:xfrm>
              <a:off x="3116332" y="2285824"/>
              <a:ext cx="5609105" cy="2623937"/>
            </a:xfrm>
            <a:custGeom>
              <a:rect b="b" l="l" r="r" t="t"/>
              <a:pathLst>
                <a:path extrusionOk="0" h="1934275" w="5609132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002022" y="2133436"/>
              <a:ext cx="5609105" cy="2623937"/>
            </a:xfrm>
            <a:custGeom>
              <a:rect b="b" l="l" r="r" t="t"/>
              <a:pathLst>
                <a:path extrusionOk="0" h="2624371" w="5609132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p25"/>
          <p:cNvSpPr txBox="1"/>
          <p:nvPr/>
        </p:nvSpPr>
        <p:spPr>
          <a:xfrm rot="-220326">
            <a:off x="4888045" y="2453779"/>
            <a:ext cx="200567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END</a:t>
            </a:r>
            <a:endParaRPr b="1" sz="66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"/>
          <p:cNvSpPr/>
          <p:nvPr/>
        </p:nvSpPr>
        <p:spPr>
          <a:xfrm>
            <a:off x="0" y="2078038"/>
            <a:ext cx="12192000" cy="2628900"/>
          </a:xfrm>
          <a:custGeom>
            <a:rect b="b" l="l" r="r" t="t"/>
            <a:pathLst>
              <a:path extrusionOk="0" h="2630466" w="12192000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3"/>
          <p:cNvGrpSpPr/>
          <p:nvPr/>
        </p:nvGrpSpPr>
        <p:grpSpPr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240" name="Google Shape;240;p3"/>
            <p:cNvSpPr/>
            <p:nvPr/>
          </p:nvSpPr>
          <p:spPr>
            <a:xfrm>
              <a:off x="876300" y="2749550"/>
              <a:ext cx="1174750" cy="938212"/>
            </a:xfrm>
            <a:custGeom>
              <a:rect b="b" l="l" r="r" t="t"/>
              <a:pathLst>
                <a:path extrusionOk="0" h="591" w="740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216025" y="2749550"/>
              <a:ext cx="835025" cy="782637"/>
            </a:xfrm>
            <a:custGeom>
              <a:rect b="b" l="l" r="r" t="t"/>
              <a:pathLst>
                <a:path extrusionOk="0" h="493" w="526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216025" y="2749550"/>
              <a:ext cx="835025" cy="682625"/>
            </a:xfrm>
            <a:custGeom>
              <a:rect b="b" l="l" r="r" t="t"/>
              <a:pathLst>
                <a:path extrusionOk="0" h="430" w="526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223963" y="2749550"/>
              <a:ext cx="827088" cy="782637"/>
            </a:xfrm>
            <a:custGeom>
              <a:rect b="b" l="l" r="r" t="t"/>
              <a:pathLst>
                <a:path extrusionOk="0" h="493" w="521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90588" y="3376613"/>
              <a:ext cx="303213" cy="352425"/>
            </a:xfrm>
            <a:custGeom>
              <a:rect b="b" l="l" r="r" t="t"/>
              <a:pathLst>
                <a:path extrusionOk="0" h="222" w="191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065213" y="3525838"/>
              <a:ext cx="303213" cy="354012"/>
            </a:xfrm>
            <a:custGeom>
              <a:rect b="b" l="l" r="r" t="t"/>
              <a:pathLst>
                <a:path extrusionOk="0" h="223" w="191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68363" y="3570288"/>
              <a:ext cx="303213" cy="354012"/>
            </a:xfrm>
            <a:custGeom>
              <a:rect b="b" l="l" r="r" t="t"/>
              <a:pathLst>
                <a:path extrusionOk="0" h="223" w="191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3"/>
          <p:cNvSpPr txBox="1"/>
          <p:nvPr/>
        </p:nvSpPr>
        <p:spPr>
          <a:xfrm>
            <a:off x="3703638" y="2973388"/>
            <a:ext cx="440377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什麼是運算思維</a:t>
            </a:r>
            <a:endParaRPr b="1" sz="4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8" name="Google Shape;248;p3"/>
          <p:cNvSpPr/>
          <p:nvPr/>
        </p:nvSpPr>
        <p:spPr>
          <a:xfrm>
            <a:off x="7622522" y="4069209"/>
            <a:ext cx="34836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Thinking (CT)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"/>
          <p:cNvGrpSpPr/>
          <p:nvPr/>
        </p:nvGrpSpPr>
        <p:grpSpPr>
          <a:xfrm>
            <a:off x="4728009" y="4322101"/>
            <a:ext cx="2668233" cy="2393604"/>
            <a:chOff x="5600700" y="4373565"/>
            <a:chExt cx="1028700" cy="922335"/>
          </a:xfrm>
        </p:grpSpPr>
        <p:sp>
          <p:nvSpPr>
            <p:cNvPr id="255" name="Google Shape;255;p4"/>
            <p:cNvSpPr/>
            <p:nvPr/>
          </p:nvSpPr>
          <p:spPr>
            <a:xfrm>
              <a:off x="5600700" y="5041900"/>
              <a:ext cx="1028700" cy="254000"/>
            </a:xfrm>
            <a:prstGeom prst="ellipse">
              <a:avLst/>
            </a:prstGeom>
            <a:solidFill>
              <a:srgbClr val="E6E6E6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15819" y="4373565"/>
              <a:ext cx="386556" cy="389732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784850" y="4747421"/>
              <a:ext cx="654050" cy="419894"/>
            </a:xfrm>
            <a:custGeom>
              <a:rect b="b" l="l" r="r" t="t"/>
              <a:pathLst>
                <a:path extrusionOk="0" h="21600" w="21600">
                  <a:moveTo>
                    <a:pt x="16508" y="0"/>
                  </a:moveTo>
                  <a:cubicBezTo>
                    <a:pt x="15311" y="1845"/>
                    <a:pt x="13754" y="3116"/>
                    <a:pt x="12017" y="3525"/>
                  </a:cubicBezTo>
                  <a:lnTo>
                    <a:pt x="11146" y="6372"/>
                  </a:lnTo>
                  <a:cubicBezTo>
                    <a:pt x="10956" y="6994"/>
                    <a:pt x="10644" y="6994"/>
                    <a:pt x="10454" y="6372"/>
                  </a:cubicBezTo>
                  <a:lnTo>
                    <a:pt x="9583" y="3525"/>
                  </a:lnTo>
                  <a:cubicBezTo>
                    <a:pt x="7846" y="3117"/>
                    <a:pt x="6289" y="1845"/>
                    <a:pt x="5092" y="0"/>
                  </a:cubicBezTo>
                  <a:cubicBezTo>
                    <a:pt x="2035" y="4448"/>
                    <a:pt x="0" y="12362"/>
                    <a:pt x="0" y="21387"/>
                  </a:cubicBezTo>
                  <a:cubicBezTo>
                    <a:pt x="0" y="21458"/>
                    <a:pt x="1" y="21528"/>
                    <a:pt x="1" y="21600"/>
                  </a:cubicBezTo>
                  <a:lnTo>
                    <a:pt x="21598" y="21600"/>
                  </a:lnTo>
                  <a:cubicBezTo>
                    <a:pt x="21598" y="21528"/>
                    <a:pt x="21600" y="21458"/>
                    <a:pt x="21600" y="21387"/>
                  </a:cubicBezTo>
                  <a:cubicBezTo>
                    <a:pt x="21600" y="12362"/>
                    <a:pt x="19565" y="4448"/>
                    <a:pt x="16508" y="0"/>
                  </a:cubicBezTo>
                  <a:close/>
                  <a:moveTo>
                    <a:pt x="16508" y="0"/>
                  </a:move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4"/>
          <p:cNvSpPr/>
          <p:nvPr/>
        </p:nvSpPr>
        <p:spPr>
          <a:xfrm flipH="1" rot="-534845">
            <a:off x="262890" y="2590637"/>
            <a:ext cx="4697484" cy="2568847"/>
          </a:xfrm>
          <a:custGeom>
            <a:rect b="b" l="l" r="r" t="t"/>
            <a:pathLst>
              <a:path extrusionOk="0" h="21600" w="20796">
                <a:moveTo>
                  <a:pt x="7525" y="0"/>
                </a:moveTo>
                <a:cubicBezTo>
                  <a:pt x="3369" y="0"/>
                  <a:pt x="0" y="4397"/>
                  <a:pt x="0" y="9820"/>
                </a:cubicBezTo>
                <a:lnTo>
                  <a:pt x="0" y="11780"/>
                </a:lnTo>
                <a:cubicBezTo>
                  <a:pt x="0" y="13572"/>
                  <a:pt x="369" y="15250"/>
                  <a:pt x="1012" y="16697"/>
                </a:cubicBezTo>
                <a:lnTo>
                  <a:pt x="-804" y="20520"/>
                </a:lnTo>
                <a:lnTo>
                  <a:pt x="2447" y="19026"/>
                </a:lnTo>
                <a:cubicBezTo>
                  <a:pt x="3786" y="20625"/>
                  <a:pt x="5568" y="21600"/>
                  <a:pt x="7525" y="21600"/>
                </a:cubicBezTo>
                <a:lnTo>
                  <a:pt x="13271" y="21600"/>
                </a:lnTo>
                <a:cubicBezTo>
                  <a:pt x="17427" y="21600"/>
                  <a:pt x="20796" y="17203"/>
                  <a:pt x="20796" y="11780"/>
                </a:cubicBezTo>
                <a:lnTo>
                  <a:pt x="20796" y="9820"/>
                </a:lnTo>
                <a:cubicBezTo>
                  <a:pt x="20796" y="4397"/>
                  <a:pt x="17427" y="0"/>
                  <a:pt x="13271" y="0"/>
                </a:cubicBezTo>
                <a:lnTo>
                  <a:pt x="7525" y="0"/>
                </a:lnTo>
                <a:close/>
                <a:moveTo>
                  <a:pt x="7525" y="0"/>
                </a:moveTo>
              </a:path>
            </a:pathLst>
          </a:custGeom>
          <a:solidFill>
            <a:srgbClr val="8CD4C6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"/>
          <p:cNvSpPr/>
          <p:nvPr/>
        </p:nvSpPr>
        <p:spPr>
          <a:xfrm rot="430165">
            <a:off x="7213651" y="2258887"/>
            <a:ext cx="4214068" cy="2822700"/>
          </a:xfrm>
          <a:custGeom>
            <a:rect b="b" l="l" r="r" t="t"/>
            <a:pathLst>
              <a:path extrusionOk="0" h="21600" w="20796">
                <a:moveTo>
                  <a:pt x="7525" y="0"/>
                </a:moveTo>
                <a:cubicBezTo>
                  <a:pt x="3369" y="0"/>
                  <a:pt x="0" y="4397"/>
                  <a:pt x="0" y="9820"/>
                </a:cubicBezTo>
                <a:lnTo>
                  <a:pt x="0" y="11780"/>
                </a:lnTo>
                <a:cubicBezTo>
                  <a:pt x="0" y="13572"/>
                  <a:pt x="369" y="15250"/>
                  <a:pt x="1012" y="16697"/>
                </a:cubicBezTo>
                <a:lnTo>
                  <a:pt x="-804" y="20520"/>
                </a:lnTo>
                <a:lnTo>
                  <a:pt x="2447" y="19026"/>
                </a:lnTo>
                <a:cubicBezTo>
                  <a:pt x="3786" y="20625"/>
                  <a:pt x="5568" y="21600"/>
                  <a:pt x="7525" y="21600"/>
                </a:cubicBezTo>
                <a:lnTo>
                  <a:pt x="13271" y="21600"/>
                </a:lnTo>
                <a:cubicBezTo>
                  <a:pt x="17427" y="21600"/>
                  <a:pt x="20796" y="17203"/>
                  <a:pt x="20796" y="11780"/>
                </a:cubicBezTo>
                <a:lnTo>
                  <a:pt x="20796" y="9820"/>
                </a:lnTo>
                <a:cubicBezTo>
                  <a:pt x="20796" y="4397"/>
                  <a:pt x="17427" y="0"/>
                  <a:pt x="13271" y="0"/>
                </a:cubicBezTo>
                <a:lnTo>
                  <a:pt x="7525" y="0"/>
                </a:lnTo>
                <a:close/>
                <a:moveTo>
                  <a:pt x="7525" y="0"/>
                </a:moveTo>
              </a:path>
            </a:pathLst>
          </a:custGeom>
          <a:solidFill>
            <a:srgbClr val="3DA591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4"/>
          <p:cNvGrpSpPr/>
          <p:nvPr/>
        </p:nvGrpSpPr>
        <p:grpSpPr>
          <a:xfrm>
            <a:off x="0" y="381189"/>
            <a:ext cx="694944" cy="647511"/>
            <a:chOff x="0" y="244029"/>
            <a:chExt cx="694944" cy="624651"/>
          </a:xfrm>
        </p:grpSpPr>
        <p:sp>
          <p:nvSpPr>
            <p:cNvPr id="261" name="Google Shape;261;p4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4"/>
          <p:cNvSpPr/>
          <p:nvPr/>
        </p:nvSpPr>
        <p:spPr>
          <a:xfrm>
            <a:off x="826028" y="360364"/>
            <a:ext cx="30003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運算思維</a:t>
            </a: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0" y="5013325"/>
            <a:ext cx="3133725" cy="1844675"/>
          </a:xfrm>
          <a:prstGeom prst="triangle">
            <a:avLst>
              <a:gd fmla="val 0" name="adj"/>
            </a:avLst>
          </a:prstGeom>
          <a:solidFill>
            <a:srgbClr val="8CD4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9058275" y="5011738"/>
            <a:ext cx="3133725" cy="1844675"/>
          </a:xfrm>
          <a:prstGeom prst="triangle">
            <a:avLst>
              <a:gd fmla="val 100000" name="adj"/>
            </a:avLst>
          </a:prstGeom>
          <a:solidFill>
            <a:srgbClr val="3DA5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"/>
          <p:cNvSpPr/>
          <p:nvPr/>
        </p:nvSpPr>
        <p:spPr>
          <a:xfrm rot="-850417">
            <a:off x="-528975" y="3274894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Computational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用電腦的邏輯的</a:t>
            </a:r>
            <a:endParaRPr/>
          </a:p>
        </p:txBody>
      </p:sp>
      <p:sp>
        <p:nvSpPr>
          <p:cNvPr id="267" name="Google Shape;267;p4"/>
          <p:cNvSpPr/>
          <p:nvPr/>
        </p:nvSpPr>
        <p:spPr>
          <a:xfrm rot="516429">
            <a:off x="6819915" y="2957317"/>
            <a:ext cx="50015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Thinking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思維</a:t>
            </a:r>
            <a:endParaRPr/>
          </a:p>
        </p:txBody>
      </p:sp>
      <p:sp>
        <p:nvSpPr>
          <p:cNvPr id="268" name="Google Shape;268;p4"/>
          <p:cNvSpPr/>
          <p:nvPr/>
        </p:nvSpPr>
        <p:spPr>
          <a:xfrm rot="153925">
            <a:off x="4146176" y="1502856"/>
            <a:ext cx="4300796" cy="11040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icrosoft Yahei"/>
              </a:rPr>
              <a:t>解決問題！</a:t>
            </a:r>
          </a:p>
        </p:txBody>
      </p:sp>
      <p:grpSp>
        <p:nvGrpSpPr>
          <p:cNvPr id="269" name="Google Shape;269;p4"/>
          <p:cNvGrpSpPr/>
          <p:nvPr/>
        </p:nvGrpSpPr>
        <p:grpSpPr>
          <a:xfrm>
            <a:off x="5608993" y="2666911"/>
            <a:ext cx="840377" cy="1205004"/>
            <a:chOff x="3743325" y="1724025"/>
            <a:chExt cx="384175" cy="550863"/>
          </a:xfrm>
        </p:grpSpPr>
        <p:sp>
          <p:nvSpPr>
            <p:cNvPr id="270" name="Google Shape;270;p4"/>
            <p:cNvSpPr/>
            <p:nvPr/>
          </p:nvSpPr>
          <p:spPr>
            <a:xfrm>
              <a:off x="3743325" y="1724025"/>
              <a:ext cx="384175" cy="388938"/>
            </a:xfrm>
            <a:custGeom>
              <a:rect b="b" l="l" r="r" t="t"/>
              <a:pathLst>
                <a:path extrusionOk="0" h="249" w="245">
                  <a:moveTo>
                    <a:pt x="123" y="0"/>
                  </a:moveTo>
                  <a:cubicBezTo>
                    <a:pt x="0" y="0"/>
                    <a:pt x="7" y="142"/>
                    <a:pt x="26" y="175"/>
                  </a:cubicBezTo>
                  <a:cubicBezTo>
                    <a:pt x="40" y="203"/>
                    <a:pt x="60" y="212"/>
                    <a:pt x="60" y="247"/>
                  </a:cubicBezTo>
                  <a:cubicBezTo>
                    <a:pt x="60" y="247"/>
                    <a:pt x="60" y="248"/>
                    <a:pt x="60" y="249"/>
                  </a:cubicBezTo>
                  <a:cubicBezTo>
                    <a:pt x="181" y="249"/>
                    <a:pt x="181" y="249"/>
                    <a:pt x="181" y="249"/>
                  </a:cubicBezTo>
                  <a:cubicBezTo>
                    <a:pt x="181" y="248"/>
                    <a:pt x="181" y="247"/>
                    <a:pt x="181" y="247"/>
                  </a:cubicBezTo>
                  <a:cubicBezTo>
                    <a:pt x="181" y="217"/>
                    <a:pt x="194" y="211"/>
                    <a:pt x="215" y="175"/>
                  </a:cubicBezTo>
                  <a:cubicBezTo>
                    <a:pt x="235" y="143"/>
                    <a:pt x="245" y="0"/>
                    <a:pt x="123" y="0"/>
                  </a:cubicBezTo>
                  <a:close/>
                </a:path>
              </a:pathLst>
            </a:custGeom>
            <a:solidFill>
              <a:srgbClr val="E4C232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937000" y="1724025"/>
              <a:ext cx="190500" cy="430213"/>
            </a:xfrm>
            <a:custGeom>
              <a:rect b="b" l="l" r="r" t="t"/>
              <a:pathLst>
                <a:path extrusionOk="0" h="276" w="121">
                  <a:moveTo>
                    <a:pt x="0" y="0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57" y="276"/>
                    <a:pt x="57" y="276"/>
                    <a:pt x="57" y="276"/>
                  </a:cubicBezTo>
                  <a:cubicBezTo>
                    <a:pt x="57" y="260"/>
                    <a:pt x="57" y="248"/>
                    <a:pt x="57" y="247"/>
                  </a:cubicBezTo>
                  <a:cubicBezTo>
                    <a:pt x="57" y="217"/>
                    <a:pt x="70" y="211"/>
                    <a:pt x="91" y="175"/>
                  </a:cubicBezTo>
                  <a:cubicBezTo>
                    <a:pt x="111" y="143"/>
                    <a:pt x="121" y="1"/>
                    <a:pt x="0" y="0"/>
                  </a:cubicBezTo>
                  <a:close/>
                </a:path>
              </a:pathLst>
            </a:custGeom>
            <a:solidFill>
              <a:srgbClr val="E29E35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36988" y="2109788"/>
              <a:ext cx="190500" cy="80962"/>
            </a:xfrm>
            <a:custGeom>
              <a:rect b="b" l="l" r="r" t="t"/>
              <a:pathLst>
                <a:path extrusionOk="0" h="52" w="121">
                  <a:moveTo>
                    <a:pt x="0" y="0"/>
                  </a:moveTo>
                  <a:cubicBezTo>
                    <a:pt x="0" y="2"/>
                    <a:pt x="0" y="25"/>
                    <a:pt x="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25"/>
                    <a:pt x="121" y="2"/>
                    <a:pt x="1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3324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836988" y="2182813"/>
              <a:ext cx="190500" cy="66675"/>
            </a:xfrm>
            <a:custGeom>
              <a:rect b="b" l="l" r="r" t="t"/>
              <a:pathLst>
                <a:path extrusionOk="0" h="48" w="136">
                  <a:moveTo>
                    <a:pt x="43" y="48"/>
                  </a:moveTo>
                  <a:lnTo>
                    <a:pt x="92" y="48"/>
                  </a:lnTo>
                  <a:lnTo>
                    <a:pt x="136" y="5"/>
                  </a:lnTo>
                  <a:lnTo>
                    <a:pt x="51" y="0"/>
                  </a:lnTo>
                  <a:lnTo>
                    <a:pt x="0" y="5"/>
                  </a:lnTo>
                  <a:lnTo>
                    <a:pt x="43" y="48"/>
                  </a:lnTo>
                  <a:close/>
                </a:path>
              </a:pathLst>
            </a:custGeom>
            <a:solidFill>
              <a:srgbClr val="503324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937000" y="2109788"/>
              <a:ext cx="90488" cy="80962"/>
            </a:xfrm>
            <a:custGeom>
              <a:rect b="b" l="l" r="r" t="t"/>
              <a:pathLst>
                <a:path extrusionOk="0" h="52" w="57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25"/>
                    <a:pt x="57" y="2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281B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3897313" y="2249488"/>
              <a:ext cx="68262" cy="25400"/>
            </a:xfrm>
            <a:custGeom>
              <a:rect b="b" l="l" r="r" t="t"/>
              <a:pathLst>
                <a:path extrusionOk="0" h="16" w="44">
                  <a:moveTo>
                    <a:pt x="0" y="0"/>
                  </a:moveTo>
                  <a:cubicBezTo>
                    <a:pt x="5" y="9"/>
                    <a:pt x="11" y="16"/>
                    <a:pt x="22" y="16"/>
                  </a:cubicBezTo>
                  <a:cubicBezTo>
                    <a:pt x="34" y="16"/>
                    <a:pt x="40" y="8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937000" y="2185988"/>
              <a:ext cx="90488" cy="63500"/>
            </a:xfrm>
            <a:custGeom>
              <a:rect b="b" l="l" r="r" t="t"/>
              <a:pathLst>
                <a:path extrusionOk="0" h="46" w="64">
                  <a:moveTo>
                    <a:pt x="20" y="46"/>
                  </a:moveTo>
                  <a:lnTo>
                    <a:pt x="64" y="3"/>
                  </a:lnTo>
                  <a:lnTo>
                    <a:pt x="0" y="0"/>
                  </a:lnTo>
                  <a:lnTo>
                    <a:pt x="0" y="46"/>
                  </a:lnTo>
                  <a:lnTo>
                    <a:pt x="20" y="46"/>
                  </a:lnTo>
                  <a:close/>
                </a:path>
              </a:pathLst>
            </a:custGeom>
            <a:solidFill>
              <a:srgbClr val="38281B"/>
            </a:solidFill>
            <a:ln>
              <a:noFill/>
            </a:ln>
          </p:spPr>
          <p:txBody>
            <a:bodyPr anchorCtr="0" anchor="t" bIns="40125" lIns="80275" spcFirstLastPara="1" rIns="80275" wrap="square" tIns="4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"/>
          <p:cNvSpPr/>
          <p:nvPr/>
        </p:nvSpPr>
        <p:spPr>
          <a:xfrm>
            <a:off x="0" y="2078038"/>
            <a:ext cx="12192000" cy="2628900"/>
          </a:xfrm>
          <a:custGeom>
            <a:rect b="b" l="l" r="r" t="t"/>
            <a:pathLst>
              <a:path extrusionOk="0" h="2630466" w="12192000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5"/>
          <p:cNvGrpSpPr/>
          <p:nvPr/>
        </p:nvGrpSpPr>
        <p:grpSpPr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284" name="Google Shape;284;p5"/>
            <p:cNvSpPr/>
            <p:nvPr/>
          </p:nvSpPr>
          <p:spPr>
            <a:xfrm>
              <a:off x="876300" y="2749550"/>
              <a:ext cx="1174750" cy="938212"/>
            </a:xfrm>
            <a:custGeom>
              <a:rect b="b" l="l" r="r" t="t"/>
              <a:pathLst>
                <a:path extrusionOk="0" h="591" w="740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216025" y="2749550"/>
              <a:ext cx="835025" cy="782637"/>
            </a:xfrm>
            <a:custGeom>
              <a:rect b="b" l="l" r="r" t="t"/>
              <a:pathLst>
                <a:path extrusionOk="0" h="493" w="526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16025" y="2749550"/>
              <a:ext cx="835025" cy="682625"/>
            </a:xfrm>
            <a:custGeom>
              <a:rect b="b" l="l" r="r" t="t"/>
              <a:pathLst>
                <a:path extrusionOk="0" h="430" w="526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223963" y="2749550"/>
              <a:ext cx="827088" cy="782637"/>
            </a:xfrm>
            <a:custGeom>
              <a:rect b="b" l="l" r="r" t="t"/>
              <a:pathLst>
                <a:path extrusionOk="0" h="493" w="521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890588" y="3376613"/>
              <a:ext cx="303213" cy="352425"/>
            </a:xfrm>
            <a:custGeom>
              <a:rect b="b" l="l" r="r" t="t"/>
              <a:pathLst>
                <a:path extrusionOk="0" h="222" w="191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1065213" y="3525838"/>
              <a:ext cx="303213" cy="354012"/>
            </a:xfrm>
            <a:custGeom>
              <a:rect b="b" l="l" r="r" t="t"/>
              <a:pathLst>
                <a:path extrusionOk="0" h="223" w="191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868363" y="3570288"/>
              <a:ext cx="303213" cy="354012"/>
            </a:xfrm>
            <a:custGeom>
              <a:rect b="b" l="l" r="r" t="t"/>
              <a:pathLst>
                <a:path extrusionOk="0" h="223" w="191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5"/>
          <p:cNvSpPr txBox="1"/>
          <p:nvPr/>
        </p:nvSpPr>
        <p:spPr>
          <a:xfrm>
            <a:off x="3703638" y="2973388"/>
            <a:ext cx="50064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運算思維核心能力</a:t>
            </a:r>
            <a:endParaRPr b="1" sz="4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2" name="Google Shape;292;p5"/>
          <p:cNvSpPr/>
          <p:nvPr/>
        </p:nvSpPr>
        <p:spPr>
          <a:xfrm>
            <a:off x="7622522" y="4069209"/>
            <a:ext cx="34836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Thinking (CT)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"/>
          <p:cNvSpPr/>
          <p:nvPr/>
        </p:nvSpPr>
        <p:spPr>
          <a:xfrm>
            <a:off x="-25400" y="4595813"/>
            <a:ext cx="12230100" cy="2262187"/>
          </a:xfrm>
          <a:custGeom>
            <a:rect b="b" l="l" r="r" t="t"/>
            <a:pathLst>
              <a:path extrusionOk="0" h="2262428" w="12230133">
                <a:moveTo>
                  <a:pt x="0" y="1340284"/>
                </a:moveTo>
                <a:lnTo>
                  <a:pt x="12229578" y="0"/>
                </a:lnTo>
                <a:cubicBezTo>
                  <a:pt x="12233753" y="1029716"/>
                  <a:pt x="12212877" y="1232712"/>
                  <a:pt x="12217052" y="2262428"/>
                </a:cubicBezTo>
                <a:lnTo>
                  <a:pt x="25052" y="2262428"/>
                </a:lnTo>
                <a:lnTo>
                  <a:pt x="0" y="1340284"/>
                </a:lnTo>
                <a:close/>
              </a:path>
            </a:pathLst>
          </a:custGeom>
          <a:solidFill>
            <a:srgbClr val="8CD4C6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6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300" name="Google Shape;300;p6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6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運算思維核心能力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6"/>
          <p:cNvGrpSpPr/>
          <p:nvPr/>
        </p:nvGrpSpPr>
        <p:grpSpPr>
          <a:xfrm>
            <a:off x="146955" y="1233150"/>
            <a:ext cx="4235986" cy="4233629"/>
            <a:chOff x="146955" y="1233150"/>
            <a:chExt cx="4235986" cy="4233629"/>
          </a:xfrm>
        </p:grpSpPr>
        <p:sp>
          <p:nvSpPr>
            <p:cNvPr id="304" name="Google Shape;304;p6"/>
            <p:cNvSpPr/>
            <p:nvPr/>
          </p:nvSpPr>
          <p:spPr>
            <a:xfrm rot="-1545633">
              <a:off x="677886" y="1765431"/>
              <a:ext cx="3174125" cy="3169066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9ADACE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1248803" y="2732629"/>
              <a:ext cx="212696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6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拆解</a:t>
              </a:r>
              <a:endParaRPr/>
            </a:p>
          </p:txBody>
        </p:sp>
      </p:grpSp>
      <p:grpSp>
        <p:nvGrpSpPr>
          <p:cNvPr id="306" name="Google Shape;306;p6"/>
          <p:cNvGrpSpPr/>
          <p:nvPr/>
        </p:nvGrpSpPr>
        <p:grpSpPr>
          <a:xfrm>
            <a:off x="2603050" y="2396241"/>
            <a:ext cx="4187214" cy="4184882"/>
            <a:chOff x="2603050" y="2396241"/>
            <a:chExt cx="4187214" cy="4184882"/>
          </a:xfrm>
        </p:grpSpPr>
        <p:sp>
          <p:nvSpPr>
            <p:cNvPr id="307" name="Google Shape;307;p6"/>
            <p:cNvSpPr/>
            <p:nvPr/>
          </p:nvSpPr>
          <p:spPr>
            <a:xfrm rot="-1545633">
              <a:off x="3127867" y="2922394"/>
              <a:ext cx="3137580" cy="3132576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3FAB96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729143" y="3695323"/>
              <a:ext cx="1935028" cy="175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5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找出</a:t>
              </a:r>
              <a:endParaRPr b="1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5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規律</a:t>
              </a:r>
              <a:endParaRPr b="1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09" name="Google Shape;309;p6"/>
          <p:cNvGrpSpPr/>
          <p:nvPr/>
        </p:nvGrpSpPr>
        <p:grpSpPr>
          <a:xfrm>
            <a:off x="5010372" y="1045244"/>
            <a:ext cx="4269531" cy="4265967"/>
            <a:chOff x="5010372" y="1045244"/>
            <a:chExt cx="4269531" cy="4265967"/>
          </a:xfrm>
        </p:grpSpPr>
        <p:sp>
          <p:nvSpPr>
            <p:cNvPr id="310" name="Google Shape;310;p6"/>
            <p:cNvSpPr/>
            <p:nvPr/>
          </p:nvSpPr>
          <p:spPr>
            <a:xfrm rot="-1545633">
              <a:off x="5545092" y="1582006"/>
              <a:ext cx="3200091" cy="3192442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53BC8E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773853" y="2243139"/>
              <a:ext cx="2855576" cy="175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5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摘要</a:t>
              </a:r>
              <a:endParaRPr b="1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5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抽象化</a:t>
              </a:r>
              <a:endParaRPr b="1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2" name="Google Shape;312;p6"/>
          <p:cNvGrpSpPr/>
          <p:nvPr/>
        </p:nvGrpSpPr>
        <p:grpSpPr>
          <a:xfrm>
            <a:off x="7613018" y="2315157"/>
            <a:ext cx="4269531" cy="4265967"/>
            <a:chOff x="7613018" y="2315157"/>
            <a:chExt cx="4269531" cy="4265967"/>
          </a:xfrm>
        </p:grpSpPr>
        <p:sp>
          <p:nvSpPr>
            <p:cNvPr id="313" name="Google Shape;313;p6"/>
            <p:cNvSpPr/>
            <p:nvPr/>
          </p:nvSpPr>
          <p:spPr>
            <a:xfrm rot="-1545633">
              <a:off x="8147738" y="2851919"/>
              <a:ext cx="3200091" cy="3192442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51BFAA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8596877" y="3513052"/>
              <a:ext cx="235884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5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設計</a:t>
              </a:r>
              <a:endParaRPr b="1" sz="5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5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演算法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EE1D8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/>
          <p:nvPr/>
        </p:nvSpPr>
        <p:spPr>
          <a:xfrm>
            <a:off x="3058307" y="431602"/>
            <a:ext cx="5770732" cy="57707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"/>
          <p:cNvGrpSpPr/>
          <p:nvPr/>
        </p:nvGrpSpPr>
        <p:grpSpPr>
          <a:xfrm>
            <a:off x="2692034" y="67140"/>
            <a:ext cx="6503277" cy="6499657"/>
            <a:chOff x="308118" y="1296877"/>
            <a:chExt cx="4235986" cy="4233629"/>
          </a:xfrm>
        </p:grpSpPr>
        <p:sp>
          <p:nvSpPr>
            <p:cNvPr id="322" name="Google Shape;322;p7"/>
            <p:cNvSpPr/>
            <p:nvPr/>
          </p:nvSpPr>
          <p:spPr>
            <a:xfrm rot="-1545633">
              <a:off x="839049" y="1829158"/>
              <a:ext cx="3174125" cy="3169066"/>
            </a:xfrm>
            <a:custGeom>
              <a:rect b="b" l="l" r="r" t="t"/>
              <a:pathLst>
                <a:path extrusionOk="0" h="19677" w="19677">
                  <a:moveTo>
                    <a:pt x="16796" y="2886"/>
                  </a:moveTo>
                  <a:cubicBezTo>
                    <a:pt x="20639" y="6729"/>
                    <a:pt x="20641" y="12959"/>
                    <a:pt x="16800" y="16800"/>
                  </a:cubicBezTo>
                  <a:cubicBezTo>
                    <a:pt x="12959" y="20641"/>
                    <a:pt x="6729" y="20639"/>
                    <a:pt x="2886" y="16796"/>
                  </a:cubicBezTo>
                  <a:cubicBezTo>
                    <a:pt x="-957" y="12953"/>
                    <a:pt x="-959" y="6723"/>
                    <a:pt x="2882" y="2882"/>
                  </a:cubicBezTo>
                  <a:cubicBezTo>
                    <a:pt x="6723" y="-959"/>
                    <a:pt x="12953" y="-957"/>
                    <a:pt x="16796" y="2886"/>
                  </a:cubicBezTo>
                </a:path>
              </a:pathLst>
            </a:custGeom>
            <a:solidFill>
              <a:srgbClr val="9ADACE">
                <a:alpha val="8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362629" y="2807257"/>
              <a:ext cx="2126966" cy="1212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5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拆解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"/>
          <p:cNvSpPr/>
          <p:nvPr/>
        </p:nvSpPr>
        <p:spPr>
          <a:xfrm>
            <a:off x="-25400" y="5537771"/>
            <a:ext cx="12217400" cy="1320229"/>
          </a:xfrm>
          <a:custGeom>
            <a:rect b="b" l="l" r="r" t="t"/>
            <a:pathLst>
              <a:path extrusionOk="0" h="2262428" w="12230133">
                <a:moveTo>
                  <a:pt x="0" y="1340284"/>
                </a:moveTo>
                <a:lnTo>
                  <a:pt x="12229578" y="0"/>
                </a:lnTo>
                <a:cubicBezTo>
                  <a:pt x="12233753" y="1029716"/>
                  <a:pt x="12212877" y="1232712"/>
                  <a:pt x="12217052" y="2262428"/>
                </a:cubicBezTo>
                <a:lnTo>
                  <a:pt x="25052" y="2262428"/>
                </a:lnTo>
                <a:lnTo>
                  <a:pt x="0" y="1340284"/>
                </a:lnTo>
                <a:close/>
              </a:path>
            </a:pathLst>
          </a:custGeom>
          <a:solidFill>
            <a:srgbClr val="B6E4DB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0" y="2979506"/>
            <a:ext cx="6883685" cy="3878494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FCFC0">
              <a:alpha val="5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4039438" y="2421061"/>
            <a:ext cx="4394557" cy="38356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8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333" name="Google Shape;333;p8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8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拆解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1393652" y="1482826"/>
            <a:ext cx="10052483" cy="743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Char char="•"/>
            </a:pP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將一個複雜的問題分解成很多的</a:t>
            </a:r>
            <a:r>
              <a:rPr b="1" lang="zh-TW" sz="32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”小問題”</a:t>
            </a:r>
            <a:r>
              <a:rPr b="1" lang="zh-TW" sz="32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/>
          </a:p>
        </p:txBody>
      </p:sp>
      <p:pic>
        <p:nvPicPr>
          <p:cNvPr id="337" name="Google Shape;3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129" y="2605819"/>
            <a:ext cx="4089088" cy="368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"/>
          <p:cNvSpPr/>
          <p:nvPr/>
        </p:nvSpPr>
        <p:spPr>
          <a:xfrm>
            <a:off x="-25400" y="5537771"/>
            <a:ext cx="12217400" cy="1320229"/>
          </a:xfrm>
          <a:custGeom>
            <a:rect b="b" l="l" r="r" t="t"/>
            <a:pathLst>
              <a:path extrusionOk="0" h="2262428" w="12230133">
                <a:moveTo>
                  <a:pt x="0" y="1340284"/>
                </a:moveTo>
                <a:lnTo>
                  <a:pt x="12229578" y="0"/>
                </a:lnTo>
                <a:cubicBezTo>
                  <a:pt x="12233753" y="1029716"/>
                  <a:pt x="12212877" y="1232712"/>
                  <a:pt x="12217052" y="2262428"/>
                </a:cubicBezTo>
                <a:lnTo>
                  <a:pt x="25052" y="2262428"/>
                </a:lnTo>
                <a:lnTo>
                  <a:pt x="0" y="1340284"/>
                </a:lnTo>
                <a:close/>
              </a:path>
            </a:pathLst>
          </a:custGeom>
          <a:solidFill>
            <a:srgbClr val="B6E4DB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0" y="2979506"/>
            <a:ext cx="6883685" cy="3878494"/>
          </a:xfrm>
          <a:custGeom>
            <a:rect b="b" l="l" r="r" t="t"/>
            <a:pathLst>
              <a:path extrusionOk="0" h="4784271" w="12171006">
                <a:moveTo>
                  <a:pt x="32657" y="4735285"/>
                </a:moveTo>
                <a:lnTo>
                  <a:pt x="0" y="0"/>
                </a:lnTo>
                <a:lnTo>
                  <a:pt x="12171006" y="4784271"/>
                </a:lnTo>
                <a:lnTo>
                  <a:pt x="32657" y="4735285"/>
                </a:lnTo>
                <a:close/>
              </a:path>
            </a:pathLst>
          </a:custGeom>
          <a:solidFill>
            <a:srgbClr val="7FCFC0">
              <a:alpha val="5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1892715" y="3196731"/>
            <a:ext cx="3665603" cy="31994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9"/>
          <p:cNvGrpSpPr/>
          <p:nvPr/>
        </p:nvGrpSpPr>
        <p:grpSpPr>
          <a:xfrm>
            <a:off x="0" y="381190"/>
            <a:ext cx="694944" cy="829050"/>
            <a:chOff x="0" y="244029"/>
            <a:chExt cx="694944" cy="624651"/>
          </a:xfrm>
        </p:grpSpPr>
        <p:sp>
          <p:nvSpPr>
            <p:cNvPr id="347" name="Google Shape;347;p9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3DA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9"/>
          <p:cNvSpPr/>
          <p:nvPr/>
        </p:nvSpPr>
        <p:spPr>
          <a:xfrm>
            <a:off x="758952" y="430103"/>
            <a:ext cx="5233634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拆解</a:t>
            </a:r>
            <a:endParaRPr b="1" sz="4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9"/>
          <p:cNvSpPr/>
          <p:nvPr/>
        </p:nvSpPr>
        <p:spPr>
          <a:xfrm>
            <a:off x="758952" y="1580983"/>
            <a:ext cx="479936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Char char="•"/>
            </a:pPr>
            <a:r>
              <a:rPr b="1" lang="zh-TW" sz="2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將一個複雜的問題分解成很多的</a:t>
            </a:r>
            <a:r>
              <a:rPr b="1" lang="zh-TW" sz="28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”小問題”</a:t>
            </a:r>
            <a:r>
              <a:rPr b="1" lang="zh-TW" sz="28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/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406" y="3381489"/>
            <a:ext cx="3410804" cy="307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210" y="1580983"/>
            <a:ext cx="5866852" cy="400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2015-05-06T06:15:02Z</dcterms:created>
  <dc:creator>公众号pptnew</dc:creator>
</cp:coreProperties>
</file>